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0"/>
  </p:notesMasterIdLst>
  <p:sldIdLst>
    <p:sldId id="403" r:id="rId2"/>
    <p:sldId id="382" r:id="rId3"/>
    <p:sldId id="319" r:id="rId4"/>
    <p:sldId id="318" r:id="rId5"/>
    <p:sldId id="317" r:id="rId6"/>
    <p:sldId id="322" r:id="rId7"/>
    <p:sldId id="326" r:id="rId8"/>
    <p:sldId id="325" r:id="rId9"/>
    <p:sldId id="323" r:id="rId10"/>
    <p:sldId id="324" r:id="rId11"/>
    <p:sldId id="327" r:id="rId12"/>
    <p:sldId id="328" r:id="rId13"/>
    <p:sldId id="330" r:id="rId14"/>
    <p:sldId id="331" r:id="rId15"/>
    <p:sldId id="332" r:id="rId16"/>
    <p:sldId id="333" r:id="rId17"/>
    <p:sldId id="334" r:id="rId18"/>
    <p:sldId id="335" r:id="rId19"/>
    <p:sldId id="336" r:id="rId20"/>
    <p:sldId id="337" r:id="rId21"/>
    <p:sldId id="407" r:id="rId22"/>
    <p:sldId id="395" r:id="rId23"/>
    <p:sldId id="396" r:id="rId24"/>
    <p:sldId id="338" r:id="rId25"/>
    <p:sldId id="339" r:id="rId26"/>
    <p:sldId id="343" r:id="rId27"/>
    <p:sldId id="342" r:id="rId28"/>
    <p:sldId id="344" r:id="rId29"/>
    <p:sldId id="345" r:id="rId30"/>
    <p:sldId id="346" r:id="rId31"/>
    <p:sldId id="348" r:id="rId32"/>
    <p:sldId id="347" r:id="rId33"/>
    <p:sldId id="349" r:id="rId34"/>
    <p:sldId id="350" r:id="rId35"/>
    <p:sldId id="397" r:id="rId36"/>
    <p:sldId id="399" r:id="rId37"/>
    <p:sldId id="404" r:id="rId38"/>
    <p:sldId id="400" r:id="rId39"/>
    <p:sldId id="401" r:id="rId40"/>
    <p:sldId id="405" r:id="rId41"/>
    <p:sldId id="402" r:id="rId42"/>
    <p:sldId id="408" r:id="rId43"/>
    <p:sldId id="409" r:id="rId44"/>
    <p:sldId id="406" r:id="rId45"/>
    <p:sldId id="398" r:id="rId46"/>
    <p:sldId id="340" r:id="rId47"/>
    <p:sldId id="390" r:id="rId48"/>
    <p:sldId id="392" r:id="rId4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A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-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Средний стиль 3 -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6"/>
    <p:restoredTop sz="95091"/>
  </p:normalViewPr>
  <p:slideViewPr>
    <p:cSldViewPr snapToGrid="0" snapToObjects="1">
      <p:cViewPr>
        <p:scale>
          <a:sx n="72" d="100"/>
          <a:sy n="72" d="100"/>
        </p:scale>
        <p:origin x="1360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2.tiff>
</file>

<file path=ppt/media/image13.png>
</file>

<file path=ppt/media/image14.png>
</file>

<file path=ppt/media/image15.png>
</file>

<file path=ppt/media/image16.png>
</file>

<file path=ppt/media/image16.tiff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514DB-E502-4F45-B0D4-4E0844484813}" type="datetimeFigureOut">
              <a:rPr lang="ru-RU" smtClean="0"/>
              <a:t>30.06.2020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366AA-068B-EA40-B761-F230F6424B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481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Bernard_A._Galler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ru.wikipedia.org/wiki/%D0%A2%D0%B0%D1%80%D1%8C%D1%8F%D0%BD,_%D0%A0%D0%BE%D0%B1%D0%B5%D1%80%D1%82" TargetMode="External"/><Relationship Id="rId4" Type="http://schemas.openxmlformats.org/officeDocument/2006/relationships/hyperlink" Target="http://en.wikipedia.org/wiki/Michael_J._Fischer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366AA-068B-EA40-B761-F230F6424BB5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340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Классическая реализация 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DSU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была предложена 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Bernard Galler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 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Michael Fischer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1964 году, однако исследована (включая временную оценку сложности) 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Робертом Тарьяном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уже в 1975. </a:t>
            </a:r>
            <a:r>
              <a:rPr lang="ru-RU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Тарьяну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же принадлежат некоторые результаты, улучшения и применения, о которых мы сегодня ещё поговорим.</a:t>
            </a:r>
            <a:br>
              <a:rPr lang="ru-RU" dirty="0"/>
            </a:br>
            <a:br>
              <a:rPr lang="ru-RU" dirty="0"/>
            </a:b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Хранить структуру данных будем в виде леса, то есть превратим 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DSU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систему непересекающихся деревьев. Все элементы одного множества лежат в одном соответствующем дереве, представитель дерева — его корень, слияние множеств суть просто объединение двух деревьев в одно. Как мы увидим, такая идея вкупе с двумя небольшими эвристиками ведет к поразительно высокому быстродействию получившейся структуры.</a:t>
            </a:r>
            <a:br>
              <a:rPr lang="ru-RU" dirty="0"/>
            </a:br>
            <a:br>
              <a:rPr lang="ru-RU" dirty="0"/>
            </a:b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начала нам потребуется массив </a:t>
            </a:r>
            <a:r>
              <a:rPr lang="e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хранящий для каждой вершины дерева её непосредственного предка (а для корня дерева 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—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его самого). С помощью одного только этого массива можно эффективно реализовать две первые операции 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DSU:</a:t>
            </a:r>
          </a:p>
          <a:p>
            <a:endParaRPr lang="e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MakeSet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(X)</a:t>
            </a:r>
          </a:p>
          <a:p>
            <a:br>
              <a:rPr lang="en" dirty="0"/>
            </a:b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создать новое дерево из элемента 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X,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достаточно указать, что он является корнем собственного дерева, и предка не имеет.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Find(X)</a:t>
            </a:r>
          </a:p>
          <a:p>
            <a:br>
              <a:rPr lang="en" dirty="0"/>
            </a:b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Представителем дерева будем считать его корень. Тогда для нахождения этого представителя достаточно подняться вверх по родительским ссылкам до тех пор, пока не наткнемся на корень.</a:t>
            </a:r>
            <a:br>
              <a:rPr lang="ru-RU" dirty="0"/>
            </a:br>
            <a:br>
              <a:rPr lang="ru-RU" dirty="0"/>
            </a:b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это еще не все: такая наивная реализация в случае вырожденного (вытянутого в линию) дерева может работать за 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O(N),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 недопустимо. Можно было бы попытаться ускорить поиск. Например, хранить не только непосредственного предка, а большие таблицы логарифмического подъема вверх, но это требует много памяти. Или хранить вместо ссылки на предка ссылку на собственно корень — однако тогда при слиянии деревьев (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Unite)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придется менять эти ссылки всем элементам одного из деревьев, а это опять-таки временные затраты порядка 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O(N).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366AA-068B-EA40-B761-F230F6424BB5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5749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пойдем другим путём: вместо ускорения реализации будем просто пытаться не допускать чрезмерно длинных веток в дереве. Это первая эвристика 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DSU,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она называется </a:t>
            </a:r>
            <a:r>
              <a:rPr lang="ru-RU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сжатие путей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 compression).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Суть эвристики: после того, как представитель таки будет найден, мы для каждой вершины по пути от 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 корню изменим предка на этого самого представителя. То есть фактически </a:t>
            </a:r>
            <a:r>
              <a:rPr lang="ru-RU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переподвесим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все эти вершины вместо длинной ветви непосредственно к корню. Таким образом, реализация операции 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становится двухпроходной.</a:t>
            </a:r>
            <a:br>
              <a:rPr lang="ru-RU" dirty="0"/>
            </a:br>
            <a:br>
              <a:rPr lang="ru-RU" dirty="0"/>
            </a:b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рисунке показано дерево до и после выполнения операции 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Find(3).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Красные ребра — те, по которым мы прошлись по пути к корню. Теперь они перенаправлены. Заметьте, как после этого кардинально уменьшилась высота дерева.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366AA-068B-EA40-B761-F230F6424BB5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2384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73D68-EC78-B144-A88D-0576E63FE082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057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8641A-0F87-D74F-AB70-672BFA431CE3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608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7406B-0B80-F442-B8E4-2CB1928E2C4F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4108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73BCB-7F53-9E43-9A9A-B62102F06019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7315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27231-4243-3647-BCE5-19E4B73F1A2A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5251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32DDF-463A-8E4D-B08B-19FF60EB7251}" type="datetime1">
              <a:rPr lang="ru-RU" smtClean="0"/>
              <a:t>30.06.2020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577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21992-3B44-1D4F-8835-22E86C48BE98}" type="datetime1">
              <a:rPr lang="ru-RU" smtClean="0"/>
              <a:t>30.06.2020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4153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407D-B0FC-314D-BE60-837C9B8B4D94}" type="datetime1">
              <a:rPr lang="ru-RU" smtClean="0"/>
              <a:t>30.06.2020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3247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A7A62-506D-8541-951C-4C8A8231A404}" type="datetime1">
              <a:rPr lang="ru-RU" smtClean="0"/>
              <a:t>30.06.2020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9648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ECF3-56B3-3444-A342-EDE84B4A14C6}" type="datetime1">
              <a:rPr lang="ru-RU" smtClean="0"/>
              <a:t>30.06.2020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8691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CFC7D-D6F7-1B4D-AA71-32688F0DA231}" type="datetime1">
              <a:rPr lang="ru-RU" smtClean="0"/>
              <a:t>30.06.2020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5136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A24016-8B8E-1F49-A311-F0740B11C447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40149-257D-0946-AE55-67015D9A1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6028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-maxx.ru/algo/mst_pri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ru.wikipedia.org/wiki/&#1040;&#1083;&#1075;&#1086;&#1088;&#1080;&#1090;&#1084;_&#1050;&#1088;&#1072;&#1089;&#1082;&#1072;&#1083;&#1072;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ru.wikipedia.org/wiki/&#1040;&#1083;&#1075;&#1086;&#1088;&#1080;&#1090;&#1084;_&#1050;&#1088;&#1072;&#1089;&#1082;&#1072;&#1083;&#1072;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abr.com/ru/post/104772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-maxx-ru.1gb.ru/algo/mst_prim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-maxx-ru.1gb.ru/algo/mst_kruskal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731322-D463-7D4C-B911-79709BCA4B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Остов минимального веса. Алгоритм Прима. Алгоритм </a:t>
            </a:r>
            <a:r>
              <a:rPr lang="ru-RU" b="1" dirty="0" err="1"/>
              <a:t>Краскала</a:t>
            </a:r>
            <a:r>
              <a:rPr lang="ru-RU" b="1" dirty="0"/>
              <a:t>. Система непересекающихся множеств.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795A891-9C59-494C-80AB-07BD326CD5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Е.Н. </a:t>
            </a:r>
            <a:r>
              <a:rPr lang="ru-RU" dirty="0" err="1"/>
              <a:t>Береснева</a:t>
            </a:r>
            <a:endParaRPr lang="ru-RU" dirty="0"/>
          </a:p>
          <a:p>
            <a:r>
              <a:rPr lang="ru-RU" dirty="0"/>
              <a:t>М.К. Горденко</a:t>
            </a:r>
          </a:p>
        </p:txBody>
      </p:sp>
    </p:spTree>
    <p:extLst>
      <p:ext uri="{BB962C8B-B14F-4D97-AF65-F5344CB8AC3E}">
        <p14:creationId xmlns:p14="http://schemas.microsoft.com/office/powerpoint/2010/main" val="1971290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255799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/>
                        <a:t>7,</a:t>
                      </a:r>
                      <a:r>
                        <a:rPr lang="en-US" sz="2800" b="1" baseline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886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719569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/>
                        <a:t>7,</a:t>
                      </a:r>
                      <a:r>
                        <a:rPr lang="en-US" sz="2800" b="1" baseline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2593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8913662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/>
                        <a:t>7,</a:t>
                      </a:r>
                      <a:r>
                        <a:rPr lang="en-US" sz="2800" b="1" baseline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7,</a:t>
                      </a:r>
                      <a:r>
                        <a:rPr lang="ru-RU" sz="2800" b="1" dirty="0"/>
                        <a:t> </a:t>
                      </a:r>
                      <a:r>
                        <a:rPr lang="en-US" sz="2800" b="1" dirty="0"/>
                        <a:t>9,</a:t>
                      </a:r>
                      <a:r>
                        <a:rPr lang="ru-RU" sz="2800" b="1" dirty="0"/>
                        <a:t> </a:t>
                      </a:r>
                      <a:r>
                        <a:rPr lang="en-US" sz="2800" b="1" dirty="0"/>
                        <a:t>15,</a:t>
                      </a:r>
                      <a:r>
                        <a:rPr lang="ru-RU" sz="2800" b="1" dirty="0"/>
                        <a:t> </a:t>
                      </a:r>
                      <a:r>
                        <a:rPr lang="en-US" sz="2800" b="1" dirty="0"/>
                        <a:t>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0494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4380279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/>
                        <a:t>7,</a:t>
                      </a:r>
                      <a:r>
                        <a:rPr lang="en-US" sz="2800" b="1" baseline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7, 9,</a:t>
                      </a:r>
                      <a:r>
                        <a:rPr lang="ru-RU" sz="2800" b="1" dirty="0"/>
                        <a:t> </a:t>
                      </a:r>
                      <a:r>
                        <a:rPr lang="en-US" sz="2800" b="1" dirty="0"/>
                        <a:t>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/>
                        <a:t>b,c,e,</a:t>
                      </a:r>
                      <a:r>
                        <a:rPr lang="en-US" sz="2800" b="1" baseline="0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312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110527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7,</a:t>
                      </a:r>
                      <a:r>
                        <a:rPr lang="en-US" sz="2800" b="1" baseline="0" dirty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7, 9, 15, 8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/>
                        <a:t>a,b,d,f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8, 7, 15, 8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c,e,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3962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7196261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/>
                        <a:t>7,</a:t>
                      </a:r>
                      <a:r>
                        <a:rPr lang="en-US" sz="2800" b="1" baseline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7, 9, 15, 8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8, 7, 15, 8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/>
                        <a:t>{c,e,</a:t>
                      </a:r>
                      <a:r>
                        <a:rPr lang="en-US" sz="2800" b="1" baseline="0"/>
                        <a:t>g</a:t>
                      </a:r>
                      <a:r>
                        <a:rPr lang="en-US" sz="2800" b="1" baseline="0" dirty="0"/>
                        <a:t>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a,b,d,e,f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174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4710770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/>
                        <a:t>7,</a:t>
                      </a:r>
                      <a:r>
                        <a:rPr lang="en-US" sz="2800" b="1" baseline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7, 9, 15, 8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8, 7, 15, 8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/>
                        <a:t>{c,e,</a:t>
                      </a:r>
                      <a:r>
                        <a:rPr lang="en-US" sz="2800" b="1" baseline="0"/>
                        <a:t>g</a:t>
                      </a:r>
                      <a:r>
                        <a:rPr lang="en-US" sz="2800" b="1" baseline="0" dirty="0"/>
                        <a:t>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a,b,d,e,f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8, 5,</a:t>
                      </a:r>
                      <a:r>
                        <a:rPr lang="en-US" sz="2800" b="1" baseline="0" dirty="0"/>
                        <a:t> 9, 11</a:t>
                      </a:r>
                      <a:endParaRPr lang="ru-RU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c,g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8676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1250991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/>
                        <a:t>7,</a:t>
                      </a:r>
                      <a:r>
                        <a:rPr lang="en-US" sz="2800" b="1" baseline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7, 9, 15, 8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8, 7, 15, 8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/>
                        <a:t>{c,e,</a:t>
                      </a:r>
                      <a:r>
                        <a:rPr lang="en-US" sz="2800" b="1" baseline="0"/>
                        <a:t>g</a:t>
                      </a:r>
                      <a:r>
                        <a:rPr lang="en-US" sz="2800" b="1" baseline="0" dirty="0"/>
                        <a:t>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a,b,d,e,f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8, 5,</a:t>
                      </a:r>
                      <a:r>
                        <a:rPr lang="en-US" sz="2800" b="1" baseline="0" dirty="0"/>
                        <a:t> 9, 11</a:t>
                      </a:r>
                      <a:endParaRPr lang="ru-RU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c,g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9350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147030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/>
                        <a:t>7,</a:t>
                      </a:r>
                      <a:r>
                        <a:rPr lang="en-US" sz="2800" b="1" baseline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/>
                        <a:t>{a,d,f}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7, 9, 15, 8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8, 7, 15, 8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/>
                        <a:t>{c,e,</a:t>
                      </a:r>
                      <a:r>
                        <a:rPr lang="en-US" sz="2800" b="1" baseline="0"/>
                        <a:t>g</a:t>
                      </a:r>
                      <a:r>
                        <a:rPr lang="en-US" sz="2800" b="1" baseline="0" dirty="0"/>
                        <a:t>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a,b,d,e,f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8, 5,</a:t>
                      </a:r>
                      <a:r>
                        <a:rPr lang="en-US" sz="2800" b="1" baseline="0" dirty="0"/>
                        <a:t> 9, 11</a:t>
                      </a:r>
                      <a:endParaRPr lang="ru-RU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c,g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9, 11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{g}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1255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35417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/>
                        <a:t>7,</a:t>
                      </a:r>
                      <a:r>
                        <a:rPr lang="en-US" sz="2800" b="1" baseline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/>
                        <a:t>{a,d,f}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7, 9, 15, 8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8, 7, 15, 8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/>
                        <a:t>{c,e,</a:t>
                      </a:r>
                      <a:r>
                        <a:rPr lang="en-US" sz="2800" b="1" baseline="0"/>
                        <a:t>g</a:t>
                      </a:r>
                      <a:r>
                        <a:rPr lang="en-US" sz="2800" b="1" baseline="0" dirty="0"/>
                        <a:t>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a,b,d,e,f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8, 5,</a:t>
                      </a:r>
                      <a:r>
                        <a:rPr lang="en-US" sz="2800" b="1" baseline="0" dirty="0"/>
                        <a:t> 9, 11</a:t>
                      </a:r>
                      <a:endParaRPr lang="ru-RU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c,g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9, 11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{g}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2111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/>
              <a:t>Определения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/>
              <a:t>Дерево</a:t>
            </a:r>
          </a:p>
          <a:p>
            <a:r>
              <a:rPr lang="ru-RU" b="1" dirty="0"/>
              <a:t>Лес</a:t>
            </a:r>
          </a:p>
          <a:p>
            <a:r>
              <a:rPr lang="ru-RU" b="1" dirty="0"/>
              <a:t>Лист</a:t>
            </a:r>
          </a:p>
          <a:p>
            <a:r>
              <a:rPr lang="ru-RU" b="1" dirty="0"/>
              <a:t>Крона</a:t>
            </a:r>
          </a:p>
          <a:p>
            <a:r>
              <a:rPr lang="ru-RU" b="1" dirty="0"/>
              <a:t>Каркас (остов)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62727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7620198" y="5833130"/>
            <a:ext cx="246285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/>
              <a:t>Вес дерева: 39</a:t>
            </a:r>
            <a:endParaRPr lang="ru-RU" sz="2800" dirty="0"/>
          </a:p>
        </p:txBody>
      </p:sp>
      <p:graphicFrame>
        <p:nvGraphicFramePr>
          <p:cNvPr id="42" name="Таблица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671129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/>
                        <a:t>7,</a:t>
                      </a:r>
                      <a:r>
                        <a:rPr lang="en-US" sz="2800" b="1" baseline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/>
                        <a:t>{a,d,f}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7, 9, 15, 8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8, 7, 15, 8</a:t>
                      </a:r>
                      <a:r>
                        <a:rPr lang="ru-RU" sz="2800" b="1" dirty="0"/>
                        <a:t>, 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/>
                        <a:t>{c,e,</a:t>
                      </a:r>
                      <a:r>
                        <a:rPr lang="en-US" sz="2800" b="1" baseline="0"/>
                        <a:t>g</a:t>
                      </a:r>
                      <a:r>
                        <a:rPr lang="en-US" sz="2800" b="1" baseline="0" dirty="0"/>
                        <a:t>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a,b,d,e,f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8, 5,</a:t>
                      </a:r>
                      <a:r>
                        <a:rPr lang="en-US" sz="2800" b="1" baseline="0" dirty="0"/>
                        <a:t> 9, 11</a:t>
                      </a:r>
                      <a:endParaRPr lang="ru-RU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c,g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9, 11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{g}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3" name="Прямоугольник 42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57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1597C6-508A-404B-8ADE-09F8CE302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Тривиальная реализация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3AB71A7-ACF8-0E4F-9DE0-A3C064D97B6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ru-RU" dirty="0"/>
                  <a:t>Если искать каждый раз ребро простым просмотром среди всех возможных вариантов, то асимптотически будет требоваться просмотр </a:t>
                </a:r>
                <a14:m>
                  <m:oMath xmlns:m="http://schemas.openxmlformats.org/officeDocument/2006/math">
                    <m:r>
                      <a:rPr lang="ru-RU" i="1" dirty="0">
                        <a:latin typeface="Cambria Math" panose="02040503050406030204" pitchFamily="18" charset="0"/>
                      </a:rPr>
                      <m:t>О</m:t>
                    </m:r>
                    <m:d>
                      <m:dPr>
                        <m:ctrlPr>
                          <a:rPr lang="ru-RU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dirty="0"/>
                  <a:t>рёбер, чтобы найти среди всех допустимых ребро с наименьшим весом. Суммарная асимптотика алгоритма составит в таком случае </a:t>
                </a:r>
                <a14:m>
                  <m:oMath xmlns:m="http://schemas.openxmlformats.org/officeDocument/2006/math">
                    <m:r>
                      <a:rPr lang="ru-RU" i="1" dirty="0">
                        <a:latin typeface="Cambria Math" panose="02040503050406030204" pitchFamily="18" charset="0"/>
                      </a:rPr>
                      <m:t>О</m:t>
                    </m:r>
                    <m:d>
                      <m:dPr>
                        <m:ctrlPr>
                          <a:rPr lang="ru-RU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dirty="0"/>
                  <a:t>что в худшем случае есть </a:t>
                </a:r>
                <a14:m>
                  <m:oMath xmlns:m="http://schemas.openxmlformats.org/officeDocument/2006/math">
                    <m:r>
                      <a:rPr lang="ru-RU" i="1" dirty="0">
                        <a:latin typeface="Cambria Math" panose="02040503050406030204" pitchFamily="18" charset="0"/>
                      </a:rPr>
                      <m:t>О</m:t>
                    </m:r>
                    <m:d>
                      <m:dPr>
                        <m:ctrlPr>
                          <a:rPr lang="ru-RU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</m:oMath>
                </a14:m>
                <a:r>
                  <a:rPr lang="en" dirty="0"/>
                  <a:t>,— </a:t>
                </a:r>
                <a:r>
                  <a:rPr lang="ru-RU" dirty="0"/>
                  <a:t>слишком медленный алгоритм.</a:t>
                </a: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3AB71A7-ACF8-0E4F-9DE0-A3C064D97B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32" r="-14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06ED32C-928D-1845-A558-33D901597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221AEF0-52E8-C24D-A7B4-20519C778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21</a:t>
            </a:fld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A76802-D18E-744A-BF0E-63C69C51DEBD}"/>
              </a:ext>
            </a:extLst>
          </p:cNvPr>
          <p:cNvSpPr/>
          <p:nvPr/>
        </p:nvSpPr>
        <p:spPr>
          <a:xfrm>
            <a:off x="0" y="45522"/>
            <a:ext cx="3364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3"/>
              </a:rPr>
              <a:t>https://e-maxx.ru/algo/mst_prim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026182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15E30BE-0DD0-B841-A126-A7FA0B9F1F7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27806" y="625272"/>
                <a:ext cx="3651467" cy="1676603"/>
              </a:xfrm>
            </p:spPr>
            <p:txBody>
              <a:bodyPr>
                <a:normAutofit fontScale="90000"/>
              </a:bodyPr>
              <a:lstStyle/>
              <a:p>
                <a:r>
                  <a:rPr lang="ru-RU" dirty="0"/>
                  <a:t>Случай плотных графов </a:t>
                </a:r>
                <a14:m>
                  <m:oMath xmlns:m="http://schemas.openxmlformats.org/officeDocument/2006/math">
                    <m:r>
                      <a:rPr lang="ru-RU" i="1" dirty="0" smtClean="0">
                        <a:latin typeface="Cambria Math" panose="02040503050406030204" pitchFamily="18" charset="0"/>
                      </a:rPr>
                      <m:t>О</m:t>
                    </m:r>
                    <m:d>
                      <m:d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ru-RU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15E30BE-0DD0-B841-A126-A7FA0B9F1F7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27806" y="625272"/>
                <a:ext cx="3651467" cy="1676603"/>
              </a:xfrm>
              <a:blipFill>
                <a:blip r:embed="rId2"/>
                <a:stretch>
                  <a:fillRect l="-5903" r="-3819" b="-15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2CA2E1-4B7C-1B4A-B43E-E744201836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7807" y="2434406"/>
                <a:ext cx="3651466" cy="3785419"/>
              </a:xfrm>
            </p:spPr>
            <p:txBody>
              <a:bodyPr>
                <a:normAutofit fontScale="92500" lnSpcReduction="20000"/>
              </a:bodyPr>
              <a:lstStyle/>
              <a:p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𝑢𝑠𝑒𝑑</m:t>
                    </m:r>
                    <m:d>
                      <m:dPr>
                        <m:begChr m:val="["/>
                        <m:endChr m:val="]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𝑡𝑟𝑢𝑒</m:t>
                    </m:r>
                  </m:oMath>
                </a14:m>
                <a:r>
                  <a:rPr lang="en-US" i="1" dirty="0">
                    <a:latin typeface="Cambria Math" panose="02040503050406030204" pitchFamily="18" charset="0"/>
                  </a:rPr>
                  <a:t> – </a:t>
                </a:r>
                <a:r>
                  <a:rPr lang="ru-RU" dirty="0"/>
                  <a:t>означает, что вершина включена в остов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m</m:t>
                    </m:r>
                    <m:r>
                      <m:rPr>
                        <m:sty m:val="p"/>
                      </m:rPr>
                      <a:rPr lang="en-US" i="1" dirty="0" err="1" smtClean="0">
                        <a:latin typeface="Cambria Math" panose="02040503050406030204" pitchFamily="18" charset="0"/>
                      </a:rPr>
                      <m:t>in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⁡_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] </m:t>
                    </m:r>
                  </m:oMath>
                </a14:m>
                <a:r>
                  <a:rPr lang="ru-RU" dirty="0"/>
                  <a:t>хранит вес наименьшего допустимого ребра из вершины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i="1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𝑒𝑙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⁡_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] </m:t>
                    </m:r>
                  </m:oMath>
                </a14:m>
                <a:r>
                  <a:rPr lang="ru-RU" dirty="0"/>
                  <a:t>содержит конец этого наименьшего ребра (это нужно для вывода рёбер в ответе)</a:t>
                </a:r>
                <a:endParaRPr lang="en-US" i="1" dirty="0"/>
              </a:p>
              <a:p>
                <a:endParaRPr lang="ru-RU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2CA2E1-4B7C-1B4A-B43E-E744201836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7807" y="2434406"/>
                <a:ext cx="3651466" cy="3785419"/>
              </a:xfrm>
              <a:blipFill>
                <a:blip r:embed="rId3"/>
                <a:stretch>
                  <a:fillRect l="-2431" t="-4362" r="-4514" b="-134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2AD777-1389-5B45-9E52-EE7E457E5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3651466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36F58D-4873-E24F-8AFA-291F3BCE3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356350"/>
            <a:ext cx="685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fld id="{D9940149-257D-0946-AE55-67015D9A170A}" type="slidenum">
              <a:rPr lang="ru-RU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22</a:t>
            </a:fld>
            <a:endParaRPr lang="ru-RU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4D356A-5AE0-3148-85E2-EB4133DFBB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79273" y="0"/>
            <a:ext cx="83127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223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15E30BE-0DD0-B841-A126-A7FA0B9F1F7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27806" y="625272"/>
                <a:ext cx="4811333" cy="1676603"/>
              </a:xfrm>
            </p:spPr>
            <p:txBody>
              <a:bodyPr>
                <a:normAutofit fontScale="90000"/>
              </a:bodyPr>
              <a:lstStyle/>
              <a:p>
                <a:r>
                  <a:rPr lang="ru-RU" dirty="0"/>
                  <a:t>Случай разреженных графов </a:t>
                </a:r>
                <a14:m>
                  <m:oMath xmlns:m="http://schemas.openxmlformats.org/officeDocument/2006/math">
                    <m:r>
                      <a:rPr lang="ru-RU" i="1" dirty="0" smtClean="0">
                        <a:latin typeface="Cambria Math" panose="02040503050406030204" pitchFamily="18" charset="0"/>
                      </a:rPr>
                      <m:t>О</m:t>
                    </m:r>
                    <m:d>
                      <m:d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𝑙𝑜𝑔𝑛</m:t>
                        </m:r>
                      </m:e>
                    </m:d>
                  </m:oMath>
                </a14:m>
                <a:endParaRPr lang="ru-RU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15E30BE-0DD0-B841-A126-A7FA0B9F1F7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27806" y="625272"/>
                <a:ext cx="4811333" cy="1676603"/>
              </a:xfrm>
              <a:blipFill>
                <a:blip r:embed="rId2"/>
                <a:stretch>
                  <a:fillRect l="-4474" r="-3947" b="-15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CA2E1-4B7C-1B4A-B43E-E74420183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806" y="2434406"/>
            <a:ext cx="4662245" cy="3785419"/>
          </a:xfrm>
        </p:spPr>
        <p:txBody>
          <a:bodyPr>
            <a:normAutofit/>
          </a:bodyPr>
          <a:lstStyle/>
          <a:p>
            <a:r>
              <a:rPr lang="ru-RU" sz="2200" dirty="0"/>
              <a:t>В </a:t>
            </a:r>
            <a:r>
              <a:rPr lang="en-US" sz="2200" dirty="0"/>
              <a:t>set </a:t>
            </a:r>
            <a:r>
              <a:rPr lang="ru-RU" sz="2200" dirty="0"/>
              <a:t>храним пары (расстояние до вершины от текущего остова</a:t>
            </a:r>
            <a:r>
              <a:rPr lang="en-US" sz="2200" dirty="0"/>
              <a:t>; </a:t>
            </a:r>
            <a:r>
              <a:rPr lang="ru-RU" sz="2200" dirty="0"/>
              <a:t>номер вершины).</a:t>
            </a:r>
          </a:p>
          <a:p>
            <a:r>
              <a:rPr lang="ru-RU" sz="2200" dirty="0"/>
              <a:t>Массив </a:t>
            </a:r>
            <a:r>
              <a:rPr lang="en-US" sz="2200" dirty="0"/>
              <a:t>used </a:t>
            </a:r>
            <a:r>
              <a:rPr lang="ru-RU" sz="2200" dirty="0"/>
              <a:t>больше не нужен.</a:t>
            </a:r>
          </a:p>
          <a:p>
            <a:r>
              <a:rPr lang="ru-RU" sz="2200" dirty="0"/>
              <a:t>Полный аналог </a:t>
            </a:r>
            <a:r>
              <a:rPr lang="ru-RU" sz="2200" dirty="0" err="1"/>
              <a:t>Дейкстры</a:t>
            </a:r>
            <a:r>
              <a:rPr lang="ru-RU" sz="2200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2AD777-1389-5B45-9E52-EE7E457E5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3651466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36F58D-4873-E24F-8AFA-291F3BCE3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356350"/>
            <a:ext cx="685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fld id="{D9940149-257D-0946-AE55-67015D9A170A}" type="slidenum">
              <a:rPr lang="ru-RU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23</a:t>
            </a:fld>
            <a:endParaRPr lang="ru-RU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E65B76-E43F-0F45-9013-5E00A062C2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46538" y="0"/>
            <a:ext cx="7045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7446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Алгоритм </a:t>
            </a:r>
            <a:r>
              <a:rPr lang="ru-RU" b="1" dirty="0" err="1"/>
              <a:t>Крускала</a:t>
            </a:r>
            <a:r>
              <a:rPr lang="ru-RU" b="1" dirty="0"/>
              <a:t> (</a:t>
            </a:r>
            <a:r>
              <a:rPr lang="ru-RU" b="1" dirty="0" err="1"/>
              <a:t>Краскала</a:t>
            </a:r>
            <a:r>
              <a:rPr lang="ru-RU" b="1" dirty="0"/>
              <a:t>)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b="1" dirty="0"/>
              <a:t>Алгоритм </a:t>
            </a:r>
            <a:r>
              <a:rPr lang="ru-RU" b="1" dirty="0" err="1"/>
              <a:t>Краскала</a:t>
            </a:r>
            <a:r>
              <a:rPr lang="ru-RU" b="1" dirty="0"/>
              <a:t> </a:t>
            </a:r>
            <a:r>
              <a:rPr lang="ru-RU" dirty="0"/>
              <a:t>- алгоритм построения минимального </a:t>
            </a:r>
            <a:r>
              <a:rPr lang="ru-RU" dirty="0" err="1"/>
              <a:t>остовного</a:t>
            </a:r>
            <a:r>
              <a:rPr lang="ru-RU" dirty="0"/>
              <a:t> дерева взвешенного связного неориентированного графа. 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Алгоритм описан Джозефом </a:t>
            </a:r>
            <a:r>
              <a:rPr lang="ru-RU" dirty="0" err="1"/>
              <a:t>Краскалом</a:t>
            </a:r>
            <a:r>
              <a:rPr lang="ru-RU" dirty="0"/>
              <a:t> в 1956 году, этот алгоритм почти не отличается от </a:t>
            </a:r>
            <a:r>
              <a:rPr lang="ru-RU" dirty="0" err="1"/>
              <a:t>aлгоритма</a:t>
            </a:r>
            <a:r>
              <a:rPr lang="ru-RU" dirty="0"/>
              <a:t> </a:t>
            </a:r>
            <a:r>
              <a:rPr lang="ru-RU" dirty="0" err="1"/>
              <a:t>Борувки</a:t>
            </a:r>
            <a:r>
              <a:rPr lang="ru-RU" dirty="0"/>
              <a:t> предложенный </a:t>
            </a:r>
            <a:r>
              <a:rPr lang="ru-RU" dirty="0" err="1"/>
              <a:t>Отакаром</a:t>
            </a:r>
            <a:r>
              <a:rPr lang="ru-RU" dirty="0"/>
              <a:t> </a:t>
            </a:r>
            <a:r>
              <a:rPr lang="ru-RU" dirty="0" err="1"/>
              <a:t>Борувкой</a:t>
            </a:r>
            <a:r>
              <a:rPr lang="ru-RU" dirty="0"/>
              <a:t> в 1926 году.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838200" y="5987018"/>
            <a:ext cx="49924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2"/>
              </a:rPr>
              <a:t>https://ru.wikipedia.org/wiki/Алгоритм_Краскала</a:t>
            </a:r>
            <a:r>
              <a:rPr lang="ru-RU" dirty="0"/>
              <a:t> 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838200" y="5161300"/>
            <a:ext cx="10515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i="1" dirty="0">
                <a:solidFill>
                  <a:srgbClr val="333333"/>
                </a:solidFill>
                <a:latin typeface="Verdana" charset="0"/>
              </a:rPr>
              <a:t>При </a:t>
            </a:r>
            <a:r>
              <a:rPr lang="ru-RU" i="1">
                <a:solidFill>
                  <a:srgbClr val="333333"/>
                </a:solidFill>
                <a:latin typeface="Verdana" charset="0"/>
              </a:rPr>
              <a:t>эффективной реализации </a:t>
            </a:r>
            <a:r>
              <a:rPr lang="ru-RU" i="1" dirty="0">
                <a:solidFill>
                  <a:srgbClr val="333333"/>
                </a:solidFill>
                <a:latin typeface="Verdana" charset="0"/>
              </a:rPr>
              <a:t>можно считать, что асимптотика работы алгоритма </a:t>
            </a:r>
            <a:r>
              <a:rPr lang="ru-RU" i="1" dirty="0" err="1">
                <a:solidFill>
                  <a:srgbClr val="333333"/>
                </a:solidFill>
                <a:latin typeface="Verdana" charset="0"/>
              </a:rPr>
              <a:t>Краскала</a:t>
            </a:r>
            <a:r>
              <a:rPr lang="ru-RU" i="1" dirty="0">
                <a:solidFill>
                  <a:srgbClr val="333333"/>
                </a:solidFill>
                <a:latin typeface="Verdana" charset="0"/>
              </a:rPr>
              <a:t> определяется асимптотикой сортировки ребер (</a:t>
            </a:r>
            <a:r>
              <a:rPr lang="ru-RU" i="1" dirty="0" err="1">
                <a:solidFill>
                  <a:srgbClr val="333333"/>
                </a:solidFill>
                <a:latin typeface="Verdana" charset="0"/>
              </a:rPr>
              <a:t>O</a:t>
            </a:r>
            <a:r>
              <a:rPr lang="ru-RU" i="1" dirty="0">
                <a:solidFill>
                  <a:srgbClr val="333333"/>
                </a:solidFill>
                <a:latin typeface="Verdana" charset="0"/>
              </a:rPr>
              <a:t>(</a:t>
            </a:r>
            <a:r>
              <a:rPr lang="ru-RU" i="1" dirty="0" err="1">
                <a:solidFill>
                  <a:srgbClr val="333333"/>
                </a:solidFill>
                <a:latin typeface="Verdana" charset="0"/>
              </a:rPr>
              <a:t>E</a:t>
            </a:r>
            <a:r>
              <a:rPr lang="ru-RU" i="1" dirty="0">
                <a:solidFill>
                  <a:srgbClr val="333333"/>
                </a:solidFill>
                <a:latin typeface="Verdana" charset="0"/>
              </a:rPr>
              <a:t> </a:t>
            </a:r>
            <a:r>
              <a:rPr lang="ru-RU" i="1" dirty="0" err="1">
                <a:solidFill>
                  <a:srgbClr val="333333"/>
                </a:solidFill>
                <a:latin typeface="Verdana" charset="0"/>
              </a:rPr>
              <a:t>log</a:t>
            </a:r>
            <a:r>
              <a:rPr lang="ru-RU" i="1" dirty="0">
                <a:solidFill>
                  <a:srgbClr val="333333"/>
                </a:solidFill>
                <a:latin typeface="Verdana" charset="0"/>
              </a:rPr>
              <a:t> </a:t>
            </a:r>
            <a:r>
              <a:rPr lang="ru-RU" i="1" dirty="0" err="1">
                <a:solidFill>
                  <a:srgbClr val="333333"/>
                </a:solidFill>
                <a:latin typeface="Verdana" charset="0"/>
              </a:rPr>
              <a:t>E</a:t>
            </a:r>
            <a:r>
              <a:rPr lang="ru-RU" i="1" dirty="0">
                <a:solidFill>
                  <a:srgbClr val="333333"/>
                </a:solidFill>
                <a:latin typeface="Verdana" charset="0"/>
              </a:rPr>
              <a:t>))</a:t>
            </a:r>
            <a:endParaRPr lang="ru-RU" i="1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77348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Алгоритм </a:t>
            </a:r>
            <a:r>
              <a:rPr lang="ru-RU" b="1" dirty="0" err="1"/>
              <a:t>Крускала</a:t>
            </a:r>
            <a:r>
              <a:rPr lang="ru-RU" b="1" dirty="0"/>
              <a:t> (</a:t>
            </a:r>
            <a:r>
              <a:rPr lang="ru-RU" b="1" dirty="0" err="1"/>
              <a:t>Краскала</a:t>
            </a:r>
            <a:r>
              <a:rPr lang="ru-RU" b="1" dirty="0"/>
              <a:t>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u-RU" dirty="0"/>
              <a:t>Вначале текущее множество рёбер устанавливается пустым. </a:t>
            </a:r>
          </a:p>
          <a:p>
            <a:pPr algn="just"/>
            <a:r>
              <a:rPr lang="ru-RU" dirty="0"/>
              <a:t>Затем, пока это возможно, проводится следующая операция: из всех рёбер, добавление которых к уже имеющемуся множеству не вызовет появление в нём цикла, выбирается ребро минимального веса и добавляется к уже имеющемуся множеству. Когда таких рёбер больше нет, алгоритм завершён. </a:t>
            </a:r>
          </a:p>
          <a:p>
            <a:pPr algn="just"/>
            <a:r>
              <a:rPr lang="ru-RU" dirty="0"/>
              <a:t>Подграф данного графа, содержащий все его вершины и найденное множество рёбер, является его </a:t>
            </a:r>
            <a:r>
              <a:rPr lang="ru-RU" dirty="0" err="1"/>
              <a:t>остовным</a:t>
            </a:r>
            <a:r>
              <a:rPr lang="ru-RU" dirty="0"/>
              <a:t> деревом минимального веса.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838200" y="5987018"/>
            <a:ext cx="49924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2"/>
              </a:rPr>
              <a:t>https://ru.wikipedia.org/wiki/Алгоритм_Краскала</a:t>
            </a:r>
            <a:r>
              <a:rPr lang="ru-RU" dirty="0"/>
              <a:t> 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4462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7" name="Овал 6"/>
          <p:cNvSpPr/>
          <p:nvPr/>
        </p:nvSpPr>
        <p:spPr>
          <a:xfrm>
            <a:off x="2323307" y="1086789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462595" y="1051636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9" name="Овал 8"/>
          <p:cNvSpPr/>
          <p:nvPr/>
        </p:nvSpPr>
        <p:spPr>
          <a:xfrm>
            <a:off x="2323569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2462857" y="3133980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1" name="Овал 10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478966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11" idx="6"/>
            <a:endCxn id="9" idx="2"/>
          </p:cNvCxnSpPr>
          <p:nvPr/>
        </p:nvCxnSpPr>
        <p:spPr>
          <a:xfrm>
            <a:off x="855526" y="3529133"/>
            <a:ext cx="146804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5" idx="6"/>
            <a:endCxn id="7" idx="2"/>
          </p:cNvCxnSpPr>
          <p:nvPr/>
        </p:nvCxnSpPr>
        <p:spPr>
          <a:xfrm flipV="1">
            <a:off x="855526" y="1446789"/>
            <a:ext cx="1467781" cy="589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>
            <a:stCxn id="5" idx="4"/>
            <a:endCxn id="12" idx="0"/>
          </p:cNvCxnSpPr>
          <p:nvPr/>
        </p:nvCxnSpPr>
        <p:spPr>
          <a:xfrm>
            <a:off x="495526" y="1812683"/>
            <a:ext cx="23105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>
            <a:stCxn id="9" idx="6"/>
            <a:endCxn id="13" idx="2"/>
          </p:cNvCxnSpPr>
          <p:nvPr/>
        </p:nvCxnSpPr>
        <p:spPr>
          <a:xfrm>
            <a:off x="3043569" y="3529133"/>
            <a:ext cx="1606807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0" idx="0"/>
            <a:endCxn id="7" idx="4"/>
          </p:cNvCxnSpPr>
          <p:nvPr/>
        </p:nvCxnSpPr>
        <p:spPr>
          <a:xfrm flipV="1">
            <a:off x="2673011" y="1806789"/>
            <a:ext cx="10296" cy="132719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1" idx="7"/>
            <a:endCxn id="7" idx="3"/>
          </p:cNvCxnSpPr>
          <p:nvPr/>
        </p:nvCxnSpPr>
        <p:spPr>
          <a:xfrm flipV="1">
            <a:off x="750084" y="1701347"/>
            <a:ext cx="1678665" cy="157322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7" idx="6"/>
            <a:endCxn id="13" idx="0"/>
          </p:cNvCxnSpPr>
          <p:nvPr/>
        </p:nvCxnSpPr>
        <p:spPr>
          <a:xfrm>
            <a:off x="3043307" y="1446789"/>
            <a:ext cx="1967069" cy="172234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Прямоугольник 49"/>
          <p:cNvSpPr/>
          <p:nvPr/>
        </p:nvSpPr>
        <p:spPr>
          <a:xfrm>
            <a:off x="1426164" y="29970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51" name="Прямоугольник 50"/>
          <p:cNvSpPr/>
          <p:nvPr/>
        </p:nvSpPr>
        <p:spPr>
          <a:xfrm>
            <a:off x="3676259" y="300150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2</a:t>
            </a:r>
            <a:endParaRPr lang="ru-RU" sz="3200" dirty="0"/>
          </a:p>
        </p:txBody>
      </p:sp>
      <p:sp>
        <p:nvSpPr>
          <p:cNvPr id="52" name="Прямоугольник 51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3</a:t>
            </a:r>
            <a:endParaRPr lang="ru-RU" sz="3200" dirty="0"/>
          </a:p>
        </p:txBody>
      </p:sp>
      <p:sp>
        <p:nvSpPr>
          <p:cNvPr id="53" name="Прямоугольник 52"/>
          <p:cNvSpPr/>
          <p:nvPr/>
        </p:nvSpPr>
        <p:spPr>
          <a:xfrm>
            <a:off x="1091200" y="217679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4</a:t>
            </a:r>
            <a:endParaRPr lang="ru-RU" sz="3200" dirty="0"/>
          </a:p>
        </p:txBody>
      </p:sp>
      <p:sp>
        <p:nvSpPr>
          <p:cNvPr id="54" name="Прямоугольник 53"/>
          <p:cNvSpPr/>
          <p:nvPr/>
        </p:nvSpPr>
        <p:spPr>
          <a:xfrm>
            <a:off x="2733662" y="21387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55" name="Прямоугольник 54"/>
          <p:cNvSpPr/>
          <p:nvPr/>
        </p:nvSpPr>
        <p:spPr>
          <a:xfrm>
            <a:off x="3932409" y="1786839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56" name="Прямоугольник 55"/>
          <p:cNvSpPr/>
          <p:nvPr/>
        </p:nvSpPr>
        <p:spPr>
          <a:xfrm>
            <a:off x="1368883" y="895954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</a:t>
            </a:r>
            <a:endParaRPr lang="ru-RU" sz="3200" dirty="0"/>
          </a:p>
        </p:txBody>
      </p:sp>
      <p:graphicFrame>
        <p:nvGraphicFramePr>
          <p:cNvPr id="57" name="Таблица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634720"/>
              </p:ext>
            </p:extLst>
          </p:nvPr>
        </p:nvGraphicFramePr>
        <p:xfrm>
          <a:off x="5131156" y="548026"/>
          <a:ext cx="6908447" cy="1889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641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00730">
                <a:tc>
                  <a:txBody>
                    <a:bodyPr/>
                    <a:lstStyle/>
                    <a:p>
                      <a:r>
                        <a:rPr lang="ru-RU" sz="2800" b="1">
                          <a:solidFill>
                            <a:schemeClr val="tx1"/>
                          </a:solidFill>
                          <a:effectLst/>
                        </a:rPr>
                        <a:t>Рёбра (в порядке их просмотра)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>
                          <a:solidFill>
                            <a:schemeClr val="tx1"/>
                          </a:solidFill>
                          <a:effectLst/>
                        </a:rPr>
                        <a:t>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ab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ec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 err="1">
                          <a:solidFill>
                            <a:schemeClr val="tx1"/>
                          </a:solidFill>
                          <a:effectLst/>
                        </a:rPr>
                        <a:t>ed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58">
                <a:tc>
                  <a:txBody>
                    <a:bodyPr/>
                    <a:lstStyle/>
                    <a:p>
                      <a:r>
                        <a:rPr lang="ru-RU" sz="2800" b="1" dirty="0">
                          <a:solidFill>
                            <a:schemeClr val="tx1"/>
                          </a:solidFill>
                          <a:effectLst/>
                        </a:rPr>
                        <a:t>Веса рёбер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1151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7" name="Овал 6"/>
          <p:cNvSpPr/>
          <p:nvPr/>
        </p:nvSpPr>
        <p:spPr>
          <a:xfrm>
            <a:off x="2323307" y="1086789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462595" y="1051636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9" name="Овал 8"/>
          <p:cNvSpPr/>
          <p:nvPr/>
        </p:nvSpPr>
        <p:spPr>
          <a:xfrm>
            <a:off x="2323569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2462857" y="3133980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1" name="Овал 10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478966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11" idx="6"/>
            <a:endCxn id="9" idx="2"/>
          </p:cNvCxnSpPr>
          <p:nvPr/>
        </p:nvCxnSpPr>
        <p:spPr>
          <a:xfrm>
            <a:off x="855526" y="3529133"/>
            <a:ext cx="146804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5" idx="6"/>
            <a:endCxn id="7" idx="2"/>
          </p:cNvCxnSpPr>
          <p:nvPr/>
        </p:nvCxnSpPr>
        <p:spPr>
          <a:xfrm flipV="1">
            <a:off x="855526" y="1446789"/>
            <a:ext cx="1467781" cy="5894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>
            <a:stCxn id="5" idx="4"/>
            <a:endCxn id="12" idx="0"/>
          </p:cNvCxnSpPr>
          <p:nvPr/>
        </p:nvCxnSpPr>
        <p:spPr>
          <a:xfrm>
            <a:off x="495526" y="1812683"/>
            <a:ext cx="23105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>
            <a:stCxn id="9" idx="6"/>
            <a:endCxn id="13" idx="2"/>
          </p:cNvCxnSpPr>
          <p:nvPr/>
        </p:nvCxnSpPr>
        <p:spPr>
          <a:xfrm>
            <a:off x="3043569" y="3529133"/>
            <a:ext cx="1606807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0" idx="0"/>
            <a:endCxn id="7" idx="4"/>
          </p:cNvCxnSpPr>
          <p:nvPr/>
        </p:nvCxnSpPr>
        <p:spPr>
          <a:xfrm flipV="1">
            <a:off x="2673011" y="1806789"/>
            <a:ext cx="10296" cy="132719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1" idx="7"/>
            <a:endCxn id="7" idx="3"/>
          </p:cNvCxnSpPr>
          <p:nvPr/>
        </p:nvCxnSpPr>
        <p:spPr>
          <a:xfrm flipV="1">
            <a:off x="750084" y="1701347"/>
            <a:ext cx="1678665" cy="157322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7" idx="6"/>
            <a:endCxn id="13" idx="0"/>
          </p:cNvCxnSpPr>
          <p:nvPr/>
        </p:nvCxnSpPr>
        <p:spPr>
          <a:xfrm>
            <a:off x="3043307" y="1446789"/>
            <a:ext cx="1967069" cy="172234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Прямоугольник 49"/>
          <p:cNvSpPr/>
          <p:nvPr/>
        </p:nvSpPr>
        <p:spPr>
          <a:xfrm>
            <a:off x="1426164" y="29970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51" name="Прямоугольник 50"/>
          <p:cNvSpPr/>
          <p:nvPr/>
        </p:nvSpPr>
        <p:spPr>
          <a:xfrm>
            <a:off x="3676259" y="300150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2</a:t>
            </a:r>
            <a:endParaRPr lang="ru-RU" sz="3200" dirty="0"/>
          </a:p>
        </p:txBody>
      </p:sp>
      <p:sp>
        <p:nvSpPr>
          <p:cNvPr id="52" name="Прямоугольник 51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3</a:t>
            </a:r>
            <a:endParaRPr lang="ru-RU" sz="3200" dirty="0"/>
          </a:p>
        </p:txBody>
      </p:sp>
      <p:sp>
        <p:nvSpPr>
          <p:cNvPr id="53" name="Прямоугольник 52"/>
          <p:cNvSpPr/>
          <p:nvPr/>
        </p:nvSpPr>
        <p:spPr>
          <a:xfrm>
            <a:off x="1091200" y="217679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4</a:t>
            </a:r>
            <a:endParaRPr lang="ru-RU" sz="3200" dirty="0"/>
          </a:p>
        </p:txBody>
      </p:sp>
      <p:sp>
        <p:nvSpPr>
          <p:cNvPr id="54" name="Прямоугольник 53"/>
          <p:cNvSpPr/>
          <p:nvPr/>
        </p:nvSpPr>
        <p:spPr>
          <a:xfrm>
            <a:off x="2733662" y="21387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55" name="Прямоугольник 54"/>
          <p:cNvSpPr/>
          <p:nvPr/>
        </p:nvSpPr>
        <p:spPr>
          <a:xfrm>
            <a:off x="3932409" y="1786839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56" name="Прямоугольник 55"/>
          <p:cNvSpPr/>
          <p:nvPr/>
        </p:nvSpPr>
        <p:spPr>
          <a:xfrm>
            <a:off x="1368883" y="895954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</a:t>
            </a:r>
            <a:endParaRPr lang="ru-RU" sz="3200" dirty="0"/>
          </a:p>
        </p:txBody>
      </p:sp>
      <p:graphicFrame>
        <p:nvGraphicFramePr>
          <p:cNvPr id="57" name="Таблица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41229"/>
              </p:ext>
            </p:extLst>
          </p:nvPr>
        </p:nvGraphicFramePr>
        <p:xfrm>
          <a:off x="5131156" y="548026"/>
          <a:ext cx="6908447" cy="1889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641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00730">
                <a:tc>
                  <a:txBody>
                    <a:bodyPr/>
                    <a:lstStyle/>
                    <a:p>
                      <a:r>
                        <a:rPr lang="ru-RU" sz="2800" b="1">
                          <a:solidFill>
                            <a:schemeClr val="tx1"/>
                          </a:solidFill>
                          <a:effectLst/>
                        </a:rPr>
                        <a:t>Рёбра (в порядке их просмотра)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>
                          <a:solidFill>
                            <a:schemeClr val="tx1"/>
                          </a:solidFill>
                          <a:effectLst/>
                        </a:rPr>
                        <a:t>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ab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ec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 err="1">
                          <a:solidFill>
                            <a:schemeClr val="tx1"/>
                          </a:solidFill>
                          <a:effectLst/>
                        </a:rPr>
                        <a:t>ed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58">
                <a:tc>
                  <a:txBody>
                    <a:bodyPr/>
                    <a:lstStyle/>
                    <a:p>
                      <a:r>
                        <a:rPr lang="ru-RU" sz="2800" b="1" dirty="0">
                          <a:solidFill>
                            <a:schemeClr val="tx1"/>
                          </a:solidFill>
                          <a:effectLst/>
                        </a:rPr>
                        <a:t>Веса рёбер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8" name="Номер слайда 5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42704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7" name="Овал 6"/>
          <p:cNvSpPr/>
          <p:nvPr/>
        </p:nvSpPr>
        <p:spPr>
          <a:xfrm>
            <a:off x="2323307" y="1086789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462595" y="1051636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9" name="Овал 8"/>
          <p:cNvSpPr/>
          <p:nvPr/>
        </p:nvSpPr>
        <p:spPr>
          <a:xfrm>
            <a:off x="2323569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2462857" y="3133980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1" name="Овал 10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478966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11" idx="6"/>
            <a:endCxn id="9" idx="2"/>
          </p:cNvCxnSpPr>
          <p:nvPr/>
        </p:nvCxnSpPr>
        <p:spPr>
          <a:xfrm>
            <a:off x="855526" y="3529133"/>
            <a:ext cx="146804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5" idx="6"/>
            <a:endCxn id="7" idx="2"/>
          </p:cNvCxnSpPr>
          <p:nvPr/>
        </p:nvCxnSpPr>
        <p:spPr>
          <a:xfrm flipV="1">
            <a:off x="855526" y="1446789"/>
            <a:ext cx="1467781" cy="5894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>
            <a:stCxn id="5" idx="4"/>
            <a:endCxn id="12" idx="0"/>
          </p:cNvCxnSpPr>
          <p:nvPr/>
        </p:nvCxnSpPr>
        <p:spPr>
          <a:xfrm>
            <a:off x="495526" y="1812683"/>
            <a:ext cx="23105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>
            <a:stCxn id="9" idx="6"/>
            <a:endCxn id="13" idx="2"/>
          </p:cNvCxnSpPr>
          <p:nvPr/>
        </p:nvCxnSpPr>
        <p:spPr>
          <a:xfrm>
            <a:off x="3043569" y="3529133"/>
            <a:ext cx="1606807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0" idx="0"/>
            <a:endCxn id="7" idx="4"/>
          </p:cNvCxnSpPr>
          <p:nvPr/>
        </p:nvCxnSpPr>
        <p:spPr>
          <a:xfrm flipV="1">
            <a:off x="2673011" y="1806789"/>
            <a:ext cx="10296" cy="132719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1" idx="7"/>
            <a:endCxn id="7" idx="3"/>
          </p:cNvCxnSpPr>
          <p:nvPr/>
        </p:nvCxnSpPr>
        <p:spPr>
          <a:xfrm flipV="1">
            <a:off x="750084" y="1701347"/>
            <a:ext cx="1678665" cy="157322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7" idx="6"/>
            <a:endCxn id="13" idx="0"/>
          </p:cNvCxnSpPr>
          <p:nvPr/>
        </p:nvCxnSpPr>
        <p:spPr>
          <a:xfrm>
            <a:off x="3043307" y="1446789"/>
            <a:ext cx="1967069" cy="172234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Прямоугольник 49"/>
          <p:cNvSpPr/>
          <p:nvPr/>
        </p:nvSpPr>
        <p:spPr>
          <a:xfrm>
            <a:off x="1426164" y="29970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51" name="Прямоугольник 50"/>
          <p:cNvSpPr/>
          <p:nvPr/>
        </p:nvSpPr>
        <p:spPr>
          <a:xfrm>
            <a:off x="3676259" y="300150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2</a:t>
            </a:r>
            <a:endParaRPr lang="ru-RU" sz="3200" dirty="0"/>
          </a:p>
        </p:txBody>
      </p:sp>
      <p:sp>
        <p:nvSpPr>
          <p:cNvPr id="52" name="Прямоугольник 51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3</a:t>
            </a:r>
            <a:endParaRPr lang="ru-RU" sz="3200" dirty="0"/>
          </a:p>
        </p:txBody>
      </p:sp>
      <p:sp>
        <p:nvSpPr>
          <p:cNvPr id="53" name="Прямоугольник 52"/>
          <p:cNvSpPr/>
          <p:nvPr/>
        </p:nvSpPr>
        <p:spPr>
          <a:xfrm>
            <a:off x="1091200" y="217679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4</a:t>
            </a:r>
            <a:endParaRPr lang="ru-RU" sz="3200" dirty="0"/>
          </a:p>
        </p:txBody>
      </p:sp>
      <p:sp>
        <p:nvSpPr>
          <p:cNvPr id="54" name="Прямоугольник 53"/>
          <p:cNvSpPr/>
          <p:nvPr/>
        </p:nvSpPr>
        <p:spPr>
          <a:xfrm>
            <a:off x="2733662" y="21387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55" name="Прямоугольник 54"/>
          <p:cNvSpPr/>
          <p:nvPr/>
        </p:nvSpPr>
        <p:spPr>
          <a:xfrm>
            <a:off x="3932409" y="1786839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56" name="Прямоугольник 55"/>
          <p:cNvSpPr/>
          <p:nvPr/>
        </p:nvSpPr>
        <p:spPr>
          <a:xfrm>
            <a:off x="1368883" y="895954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</a:t>
            </a:r>
            <a:endParaRPr lang="ru-RU" sz="3200" dirty="0"/>
          </a:p>
        </p:txBody>
      </p:sp>
      <p:graphicFrame>
        <p:nvGraphicFramePr>
          <p:cNvPr id="57" name="Таблица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40919"/>
              </p:ext>
            </p:extLst>
          </p:nvPr>
        </p:nvGraphicFramePr>
        <p:xfrm>
          <a:off x="5131156" y="548026"/>
          <a:ext cx="6908447" cy="1889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641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00730">
                <a:tc>
                  <a:txBody>
                    <a:bodyPr/>
                    <a:lstStyle/>
                    <a:p>
                      <a:r>
                        <a:rPr lang="ru-RU" sz="2800" b="1">
                          <a:solidFill>
                            <a:schemeClr val="tx1"/>
                          </a:solidFill>
                          <a:effectLst/>
                        </a:rPr>
                        <a:t>Рёбра (в порядке их просмотра)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>
                          <a:solidFill>
                            <a:schemeClr val="tx1"/>
                          </a:solidFill>
                          <a:effectLst/>
                        </a:rPr>
                        <a:t>cd</a:t>
                      </a: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ab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ec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 err="1">
                          <a:solidFill>
                            <a:schemeClr val="tx1"/>
                          </a:solidFill>
                          <a:effectLst/>
                        </a:rPr>
                        <a:t>ed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58">
                <a:tc>
                  <a:txBody>
                    <a:bodyPr/>
                    <a:lstStyle/>
                    <a:p>
                      <a:r>
                        <a:rPr lang="ru-RU" sz="2800" b="1" dirty="0">
                          <a:solidFill>
                            <a:schemeClr val="tx1"/>
                          </a:solidFill>
                          <a:effectLst/>
                        </a:rPr>
                        <a:t>Веса рёбер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44247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7" name="Овал 6"/>
          <p:cNvSpPr/>
          <p:nvPr/>
        </p:nvSpPr>
        <p:spPr>
          <a:xfrm>
            <a:off x="2323307" y="1086789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462595" y="1051636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9" name="Овал 8"/>
          <p:cNvSpPr/>
          <p:nvPr/>
        </p:nvSpPr>
        <p:spPr>
          <a:xfrm>
            <a:off x="2323569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2462857" y="3133980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1" name="Овал 10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478966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11" idx="6"/>
            <a:endCxn id="9" idx="2"/>
          </p:cNvCxnSpPr>
          <p:nvPr/>
        </p:nvCxnSpPr>
        <p:spPr>
          <a:xfrm>
            <a:off x="855526" y="3529133"/>
            <a:ext cx="146804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5" idx="6"/>
            <a:endCxn id="7" idx="2"/>
          </p:cNvCxnSpPr>
          <p:nvPr/>
        </p:nvCxnSpPr>
        <p:spPr>
          <a:xfrm flipV="1">
            <a:off x="855526" y="1446789"/>
            <a:ext cx="1467781" cy="5894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>
            <a:stCxn id="5" idx="4"/>
            <a:endCxn id="12" idx="0"/>
          </p:cNvCxnSpPr>
          <p:nvPr/>
        </p:nvCxnSpPr>
        <p:spPr>
          <a:xfrm>
            <a:off x="495526" y="1812683"/>
            <a:ext cx="23105" cy="132129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>
            <a:stCxn id="9" idx="6"/>
            <a:endCxn id="13" idx="2"/>
          </p:cNvCxnSpPr>
          <p:nvPr/>
        </p:nvCxnSpPr>
        <p:spPr>
          <a:xfrm>
            <a:off x="3043569" y="3529133"/>
            <a:ext cx="1606807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0" idx="0"/>
            <a:endCxn id="7" idx="4"/>
          </p:cNvCxnSpPr>
          <p:nvPr/>
        </p:nvCxnSpPr>
        <p:spPr>
          <a:xfrm flipV="1">
            <a:off x="2673011" y="1806789"/>
            <a:ext cx="10296" cy="132719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1" idx="7"/>
            <a:endCxn id="7" idx="3"/>
          </p:cNvCxnSpPr>
          <p:nvPr/>
        </p:nvCxnSpPr>
        <p:spPr>
          <a:xfrm flipV="1">
            <a:off x="750084" y="1701347"/>
            <a:ext cx="1678665" cy="157322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7" idx="6"/>
            <a:endCxn id="13" idx="0"/>
          </p:cNvCxnSpPr>
          <p:nvPr/>
        </p:nvCxnSpPr>
        <p:spPr>
          <a:xfrm>
            <a:off x="3043307" y="1446789"/>
            <a:ext cx="1967069" cy="172234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Прямоугольник 49"/>
          <p:cNvSpPr/>
          <p:nvPr/>
        </p:nvSpPr>
        <p:spPr>
          <a:xfrm>
            <a:off x="1426164" y="29970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51" name="Прямоугольник 50"/>
          <p:cNvSpPr/>
          <p:nvPr/>
        </p:nvSpPr>
        <p:spPr>
          <a:xfrm>
            <a:off x="3676259" y="300150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2</a:t>
            </a:r>
            <a:endParaRPr lang="ru-RU" sz="3200" dirty="0"/>
          </a:p>
        </p:txBody>
      </p:sp>
      <p:sp>
        <p:nvSpPr>
          <p:cNvPr id="52" name="Прямоугольник 51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3</a:t>
            </a:r>
            <a:endParaRPr lang="ru-RU" sz="3200" dirty="0"/>
          </a:p>
        </p:txBody>
      </p:sp>
      <p:sp>
        <p:nvSpPr>
          <p:cNvPr id="53" name="Прямоугольник 52"/>
          <p:cNvSpPr/>
          <p:nvPr/>
        </p:nvSpPr>
        <p:spPr>
          <a:xfrm>
            <a:off x="1091200" y="217679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4</a:t>
            </a:r>
            <a:endParaRPr lang="ru-RU" sz="3200" dirty="0"/>
          </a:p>
        </p:txBody>
      </p:sp>
      <p:sp>
        <p:nvSpPr>
          <p:cNvPr id="54" name="Прямоугольник 53"/>
          <p:cNvSpPr/>
          <p:nvPr/>
        </p:nvSpPr>
        <p:spPr>
          <a:xfrm>
            <a:off x="2733662" y="21387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55" name="Прямоугольник 54"/>
          <p:cNvSpPr/>
          <p:nvPr/>
        </p:nvSpPr>
        <p:spPr>
          <a:xfrm>
            <a:off x="3932409" y="1786839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56" name="Прямоугольник 55"/>
          <p:cNvSpPr/>
          <p:nvPr/>
        </p:nvSpPr>
        <p:spPr>
          <a:xfrm>
            <a:off x="1368883" y="895954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</a:t>
            </a:r>
            <a:endParaRPr lang="ru-RU" sz="3200" dirty="0"/>
          </a:p>
        </p:txBody>
      </p:sp>
      <p:graphicFrame>
        <p:nvGraphicFramePr>
          <p:cNvPr id="57" name="Таблица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3327811"/>
              </p:ext>
            </p:extLst>
          </p:nvPr>
        </p:nvGraphicFramePr>
        <p:xfrm>
          <a:off x="5131156" y="548026"/>
          <a:ext cx="6908447" cy="1889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641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00730">
                <a:tc>
                  <a:txBody>
                    <a:bodyPr/>
                    <a:lstStyle/>
                    <a:p>
                      <a:r>
                        <a:rPr lang="ru-RU" sz="2800" b="1">
                          <a:solidFill>
                            <a:schemeClr val="tx1"/>
                          </a:solidFill>
                          <a:effectLst/>
                        </a:rPr>
                        <a:t>Рёбра (в порядке их просмотра)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>
                          <a:solidFill>
                            <a:schemeClr val="tx1"/>
                          </a:solidFill>
                          <a:effectLst/>
                        </a:rPr>
                        <a:t>cd</a:t>
                      </a: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ab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ec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 err="1">
                          <a:solidFill>
                            <a:schemeClr val="tx1"/>
                          </a:solidFill>
                          <a:effectLst/>
                        </a:rPr>
                        <a:t>ed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58">
                <a:tc>
                  <a:txBody>
                    <a:bodyPr/>
                    <a:lstStyle/>
                    <a:p>
                      <a:r>
                        <a:rPr lang="ru-RU" sz="2800" b="1" dirty="0">
                          <a:solidFill>
                            <a:schemeClr val="tx1"/>
                          </a:solidFill>
                          <a:effectLst/>
                        </a:rPr>
                        <a:t>Веса рёбер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1843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Алгоритм Прима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b="1" dirty="0"/>
              <a:t>Алгоритм Прима</a:t>
            </a:r>
            <a:r>
              <a:rPr lang="ru-RU" dirty="0"/>
              <a:t> — алгоритм построения минимального </a:t>
            </a:r>
            <a:r>
              <a:rPr lang="ru-RU" dirty="0" err="1"/>
              <a:t>остовного</a:t>
            </a:r>
            <a:r>
              <a:rPr lang="ru-RU" dirty="0"/>
              <a:t> дерева взвешенного связного неориентированного графа. Алгоритм впервые был открыт в 1930 году чешским математиком </a:t>
            </a:r>
            <a:r>
              <a:rPr lang="ru-RU" dirty="0" err="1"/>
              <a:t>Войцехом</a:t>
            </a:r>
            <a:r>
              <a:rPr lang="ru-RU" dirty="0"/>
              <a:t> </a:t>
            </a:r>
            <a:r>
              <a:rPr lang="ru-RU" dirty="0" err="1"/>
              <a:t>Ярником</a:t>
            </a:r>
            <a:r>
              <a:rPr lang="ru-RU" dirty="0"/>
              <a:t>, позже </a:t>
            </a:r>
            <a:r>
              <a:rPr lang="ru-RU" dirty="0" err="1"/>
              <a:t>переоткрыт</a:t>
            </a:r>
            <a:r>
              <a:rPr lang="ru-RU" dirty="0"/>
              <a:t> Робертом </a:t>
            </a:r>
            <a:r>
              <a:rPr lang="ru-RU" dirty="0" err="1"/>
              <a:t>Примом</a:t>
            </a:r>
            <a:r>
              <a:rPr lang="ru-RU" dirty="0"/>
              <a:t> в 1957 году, и, независимо от них, Э. </a:t>
            </a:r>
            <a:r>
              <a:rPr lang="ru-RU" dirty="0" err="1"/>
              <a:t>Дейкстрой</a:t>
            </a:r>
            <a:r>
              <a:rPr lang="ru-RU" dirty="0"/>
              <a:t> в 1959 году.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58979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7" name="Овал 6"/>
          <p:cNvSpPr/>
          <p:nvPr/>
        </p:nvSpPr>
        <p:spPr>
          <a:xfrm>
            <a:off x="2323307" y="1086789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462595" y="1051636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9" name="Овал 8"/>
          <p:cNvSpPr/>
          <p:nvPr/>
        </p:nvSpPr>
        <p:spPr>
          <a:xfrm>
            <a:off x="2323569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2462857" y="3133980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1" name="Овал 10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478966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11" idx="6"/>
            <a:endCxn id="9" idx="2"/>
          </p:cNvCxnSpPr>
          <p:nvPr/>
        </p:nvCxnSpPr>
        <p:spPr>
          <a:xfrm>
            <a:off x="855526" y="3529133"/>
            <a:ext cx="146804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5" idx="6"/>
            <a:endCxn id="7" idx="2"/>
          </p:cNvCxnSpPr>
          <p:nvPr/>
        </p:nvCxnSpPr>
        <p:spPr>
          <a:xfrm flipV="1">
            <a:off x="855526" y="1446789"/>
            <a:ext cx="1467781" cy="5894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>
            <a:stCxn id="5" idx="4"/>
            <a:endCxn id="12" idx="0"/>
          </p:cNvCxnSpPr>
          <p:nvPr/>
        </p:nvCxnSpPr>
        <p:spPr>
          <a:xfrm>
            <a:off x="495526" y="1812683"/>
            <a:ext cx="23105" cy="132129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>
            <a:stCxn id="9" idx="6"/>
            <a:endCxn id="13" idx="2"/>
          </p:cNvCxnSpPr>
          <p:nvPr/>
        </p:nvCxnSpPr>
        <p:spPr>
          <a:xfrm>
            <a:off x="3043569" y="3529133"/>
            <a:ext cx="1606807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0" idx="0"/>
            <a:endCxn id="7" idx="4"/>
          </p:cNvCxnSpPr>
          <p:nvPr/>
        </p:nvCxnSpPr>
        <p:spPr>
          <a:xfrm flipV="1">
            <a:off x="2673011" y="1806789"/>
            <a:ext cx="10296" cy="132719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1" idx="7"/>
            <a:endCxn id="7" idx="3"/>
          </p:cNvCxnSpPr>
          <p:nvPr/>
        </p:nvCxnSpPr>
        <p:spPr>
          <a:xfrm flipV="1">
            <a:off x="750084" y="1701347"/>
            <a:ext cx="1678665" cy="1573228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7" idx="6"/>
            <a:endCxn id="13" idx="0"/>
          </p:cNvCxnSpPr>
          <p:nvPr/>
        </p:nvCxnSpPr>
        <p:spPr>
          <a:xfrm>
            <a:off x="3043307" y="1446789"/>
            <a:ext cx="1967069" cy="172234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Прямоугольник 49"/>
          <p:cNvSpPr/>
          <p:nvPr/>
        </p:nvSpPr>
        <p:spPr>
          <a:xfrm>
            <a:off x="1426164" y="29970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51" name="Прямоугольник 50"/>
          <p:cNvSpPr/>
          <p:nvPr/>
        </p:nvSpPr>
        <p:spPr>
          <a:xfrm>
            <a:off x="3676259" y="300150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2</a:t>
            </a:r>
            <a:endParaRPr lang="ru-RU" sz="3200" dirty="0"/>
          </a:p>
        </p:txBody>
      </p:sp>
      <p:sp>
        <p:nvSpPr>
          <p:cNvPr id="52" name="Прямоугольник 51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3</a:t>
            </a:r>
            <a:endParaRPr lang="ru-RU" sz="3200" dirty="0"/>
          </a:p>
        </p:txBody>
      </p:sp>
      <p:sp>
        <p:nvSpPr>
          <p:cNvPr id="53" name="Прямоугольник 52"/>
          <p:cNvSpPr/>
          <p:nvPr/>
        </p:nvSpPr>
        <p:spPr>
          <a:xfrm>
            <a:off x="1091200" y="217679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4</a:t>
            </a:r>
            <a:endParaRPr lang="ru-RU" sz="3200" dirty="0"/>
          </a:p>
        </p:txBody>
      </p:sp>
      <p:sp>
        <p:nvSpPr>
          <p:cNvPr id="54" name="Прямоугольник 53"/>
          <p:cNvSpPr/>
          <p:nvPr/>
        </p:nvSpPr>
        <p:spPr>
          <a:xfrm>
            <a:off x="2733662" y="21387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55" name="Прямоугольник 54"/>
          <p:cNvSpPr/>
          <p:nvPr/>
        </p:nvSpPr>
        <p:spPr>
          <a:xfrm>
            <a:off x="3932409" y="1786839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56" name="Прямоугольник 55"/>
          <p:cNvSpPr/>
          <p:nvPr/>
        </p:nvSpPr>
        <p:spPr>
          <a:xfrm>
            <a:off x="1368883" y="895954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</a:t>
            </a:r>
            <a:endParaRPr lang="ru-RU" sz="3200" dirty="0"/>
          </a:p>
        </p:txBody>
      </p:sp>
      <p:graphicFrame>
        <p:nvGraphicFramePr>
          <p:cNvPr id="57" name="Таблица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463548"/>
              </p:ext>
            </p:extLst>
          </p:nvPr>
        </p:nvGraphicFramePr>
        <p:xfrm>
          <a:off x="5131156" y="548026"/>
          <a:ext cx="6908447" cy="1889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641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00730">
                <a:tc>
                  <a:txBody>
                    <a:bodyPr/>
                    <a:lstStyle/>
                    <a:p>
                      <a:r>
                        <a:rPr lang="ru-RU" sz="2800" b="1">
                          <a:solidFill>
                            <a:schemeClr val="tx1"/>
                          </a:solidFill>
                          <a:effectLst/>
                        </a:rPr>
                        <a:t>Рёбра (в порядке их просмотра)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>
                          <a:solidFill>
                            <a:schemeClr val="tx1"/>
                          </a:solidFill>
                          <a:effectLst/>
                        </a:rPr>
                        <a:t>cd</a:t>
                      </a: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ab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ec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 err="1">
                          <a:solidFill>
                            <a:schemeClr val="tx1"/>
                          </a:solidFill>
                          <a:effectLst/>
                        </a:rPr>
                        <a:t>ed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58">
                <a:tc>
                  <a:txBody>
                    <a:bodyPr/>
                    <a:lstStyle/>
                    <a:p>
                      <a:r>
                        <a:rPr lang="ru-RU" sz="2800" b="1" dirty="0">
                          <a:solidFill>
                            <a:schemeClr val="tx1"/>
                          </a:solidFill>
                          <a:effectLst/>
                        </a:rPr>
                        <a:t>Веса рёбер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03627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7" name="Овал 6"/>
          <p:cNvSpPr/>
          <p:nvPr/>
        </p:nvSpPr>
        <p:spPr>
          <a:xfrm>
            <a:off x="2323307" y="1086789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462595" y="1051636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9" name="Овал 8"/>
          <p:cNvSpPr/>
          <p:nvPr/>
        </p:nvSpPr>
        <p:spPr>
          <a:xfrm>
            <a:off x="2323569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2462857" y="3133980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1" name="Овал 10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478966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11" idx="6"/>
            <a:endCxn id="9" idx="2"/>
          </p:cNvCxnSpPr>
          <p:nvPr/>
        </p:nvCxnSpPr>
        <p:spPr>
          <a:xfrm>
            <a:off x="855526" y="3529133"/>
            <a:ext cx="146804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5" idx="6"/>
            <a:endCxn id="7" idx="2"/>
          </p:cNvCxnSpPr>
          <p:nvPr/>
        </p:nvCxnSpPr>
        <p:spPr>
          <a:xfrm flipV="1">
            <a:off x="855526" y="1446789"/>
            <a:ext cx="1467781" cy="5894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>
            <a:stCxn id="5" idx="4"/>
            <a:endCxn id="12" idx="0"/>
          </p:cNvCxnSpPr>
          <p:nvPr/>
        </p:nvCxnSpPr>
        <p:spPr>
          <a:xfrm>
            <a:off x="495526" y="1812683"/>
            <a:ext cx="23105" cy="132129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>
            <a:stCxn id="9" idx="6"/>
            <a:endCxn id="13" idx="2"/>
          </p:cNvCxnSpPr>
          <p:nvPr/>
        </p:nvCxnSpPr>
        <p:spPr>
          <a:xfrm>
            <a:off x="3043569" y="3529133"/>
            <a:ext cx="1606807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0" idx="0"/>
            <a:endCxn id="7" idx="4"/>
          </p:cNvCxnSpPr>
          <p:nvPr/>
        </p:nvCxnSpPr>
        <p:spPr>
          <a:xfrm flipV="1">
            <a:off x="2673011" y="1806789"/>
            <a:ext cx="10296" cy="132719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1" idx="7"/>
            <a:endCxn id="7" idx="3"/>
          </p:cNvCxnSpPr>
          <p:nvPr/>
        </p:nvCxnSpPr>
        <p:spPr>
          <a:xfrm flipV="1">
            <a:off x="750084" y="1701347"/>
            <a:ext cx="1678665" cy="1573228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7" idx="6"/>
            <a:endCxn id="13" idx="0"/>
          </p:cNvCxnSpPr>
          <p:nvPr/>
        </p:nvCxnSpPr>
        <p:spPr>
          <a:xfrm>
            <a:off x="3043307" y="1446789"/>
            <a:ext cx="1967069" cy="172234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Прямоугольник 49"/>
          <p:cNvSpPr/>
          <p:nvPr/>
        </p:nvSpPr>
        <p:spPr>
          <a:xfrm>
            <a:off x="1426164" y="29970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51" name="Прямоугольник 50"/>
          <p:cNvSpPr/>
          <p:nvPr/>
        </p:nvSpPr>
        <p:spPr>
          <a:xfrm>
            <a:off x="3676259" y="300150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2</a:t>
            </a:r>
            <a:endParaRPr lang="ru-RU" sz="3200" dirty="0"/>
          </a:p>
        </p:txBody>
      </p:sp>
      <p:sp>
        <p:nvSpPr>
          <p:cNvPr id="52" name="Прямоугольник 51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3</a:t>
            </a:r>
            <a:endParaRPr lang="ru-RU" sz="3200" dirty="0"/>
          </a:p>
        </p:txBody>
      </p:sp>
      <p:sp>
        <p:nvSpPr>
          <p:cNvPr id="53" name="Прямоугольник 52"/>
          <p:cNvSpPr/>
          <p:nvPr/>
        </p:nvSpPr>
        <p:spPr>
          <a:xfrm>
            <a:off x="1091200" y="217679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4</a:t>
            </a:r>
            <a:endParaRPr lang="ru-RU" sz="3200" dirty="0"/>
          </a:p>
        </p:txBody>
      </p:sp>
      <p:sp>
        <p:nvSpPr>
          <p:cNvPr id="54" name="Прямоугольник 53"/>
          <p:cNvSpPr/>
          <p:nvPr/>
        </p:nvSpPr>
        <p:spPr>
          <a:xfrm>
            <a:off x="2733662" y="21387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55" name="Прямоугольник 54"/>
          <p:cNvSpPr/>
          <p:nvPr/>
        </p:nvSpPr>
        <p:spPr>
          <a:xfrm>
            <a:off x="3932409" y="1786839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56" name="Прямоугольник 55"/>
          <p:cNvSpPr/>
          <p:nvPr/>
        </p:nvSpPr>
        <p:spPr>
          <a:xfrm>
            <a:off x="1368883" y="895954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</a:t>
            </a:r>
            <a:endParaRPr lang="ru-RU" sz="3200" dirty="0"/>
          </a:p>
        </p:txBody>
      </p:sp>
      <p:graphicFrame>
        <p:nvGraphicFramePr>
          <p:cNvPr id="57" name="Таблица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463548"/>
              </p:ext>
            </p:extLst>
          </p:nvPr>
        </p:nvGraphicFramePr>
        <p:xfrm>
          <a:off x="5131156" y="548026"/>
          <a:ext cx="6908447" cy="1889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641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00730">
                <a:tc>
                  <a:txBody>
                    <a:bodyPr/>
                    <a:lstStyle/>
                    <a:p>
                      <a:r>
                        <a:rPr lang="ru-RU" sz="2800" b="1">
                          <a:solidFill>
                            <a:schemeClr val="tx1"/>
                          </a:solidFill>
                          <a:effectLst/>
                        </a:rPr>
                        <a:t>Рёбра (в порядке их просмотра)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>
                          <a:solidFill>
                            <a:schemeClr val="tx1"/>
                          </a:solidFill>
                          <a:effectLst/>
                        </a:rPr>
                        <a:t>cd</a:t>
                      </a: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ab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ec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 err="1">
                          <a:solidFill>
                            <a:schemeClr val="tx1"/>
                          </a:solidFill>
                          <a:effectLst/>
                        </a:rPr>
                        <a:t>ed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58">
                <a:tc>
                  <a:txBody>
                    <a:bodyPr/>
                    <a:lstStyle/>
                    <a:p>
                      <a:r>
                        <a:rPr lang="ru-RU" sz="2800" b="1" dirty="0">
                          <a:solidFill>
                            <a:schemeClr val="tx1"/>
                          </a:solidFill>
                          <a:effectLst/>
                        </a:rPr>
                        <a:t>Веса рёбер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Прямоугольник 1"/>
          <p:cNvSpPr/>
          <p:nvPr/>
        </p:nvSpPr>
        <p:spPr>
          <a:xfrm>
            <a:off x="6096000" y="3258428"/>
            <a:ext cx="563358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</a:rPr>
              <a:t>Нельзя! Образовался цикл! (вершины </a:t>
            </a:r>
            <a:r>
              <a:rPr lang="en-US" sz="4000" b="1" dirty="0">
                <a:solidFill>
                  <a:srgbClr val="C00000"/>
                </a:solidFill>
              </a:rPr>
              <a:t>b, e </a:t>
            </a:r>
            <a:r>
              <a:rPr lang="ru-RU" sz="4000" b="1" dirty="0">
                <a:solidFill>
                  <a:srgbClr val="C00000"/>
                </a:solidFill>
              </a:rPr>
              <a:t>уже из одного дерева)</a:t>
            </a:r>
            <a:endParaRPr lang="ru-RU" sz="4000" dirty="0">
              <a:solidFill>
                <a:srgbClr val="C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09339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7" name="Овал 6"/>
          <p:cNvSpPr/>
          <p:nvPr/>
        </p:nvSpPr>
        <p:spPr>
          <a:xfrm>
            <a:off x="2323307" y="1086789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462595" y="1051636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9" name="Овал 8"/>
          <p:cNvSpPr/>
          <p:nvPr/>
        </p:nvSpPr>
        <p:spPr>
          <a:xfrm>
            <a:off x="2323569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2462857" y="3133980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1" name="Овал 10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478966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11" idx="6"/>
            <a:endCxn id="9" idx="2"/>
          </p:cNvCxnSpPr>
          <p:nvPr/>
        </p:nvCxnSpPr>
        <p:spPr>
          <a:xfrm>
            <a:off x="855526" y="3529133"/>
            <a:ext cx="146804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5" idx="6"/>
            <a:endCxn id="7" idx="2"/>
          </p:cNvCxnSpPr>
          <p:nvPr/>
        </p:nvCxnSpPr>
        <p:spPr>
          <a:xfrm flipV="1">
            <a:off x="855526" y="1446789"/>
            <a:ext cx="1467781" cy="5894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>
            <a:stCxn id="5" idx="4"/>
            <a:endCxn id="12" idx="0"/>
          </p:cNvCxnSpPr>
          <p:nvPr/>
        </p:nvCxnSpPr>
        <p:spPr>
          <a:xfrm>
            <a:off x="495526" y="1812683"/>
            <a:ext cx="23105" cy="132129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>
            <a:stCxn id="9" idx="6"/>
            <a:endCxn id="13" idx="2"/>
          </p:cNvCxnSpPr>
          <p:nvPr/>
        </p:nvCxnSpPr>
        <p:spPr>
          <a:xfrm>
            <a:off x="3043569" y="3529133"/>
            <a:ext cx="1606807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0" idx="0"/>
            <a:endCxn id="7" idx="4"/>
          </p:cNvCxnSpPr>
          <p:nvPr/>
        </p:nvCxnSpPr>
        <p:spPr>
          <a:xfrm flipV="1">
            <a:off x="2673011" y="1806789"/>
            <a:ext cx="10296" cy="132719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1" idx="7"/>
            <a:endCxn id="7" idx="3"/>
          </p:cNvCxnSpPr>
          <p:nvPr/>
        </p:nvCxnSpPr>
        <p:spPr>
          <a:xfrm flipV="1">
            <a:off x="750084" y="1701347"/>
            <a:ext cx="1678665" cy="157322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7" idx="6"/>
            <a:endCxn id="13" idx="0"/>
          </p:cNvCxnSpPr>
          <p:nvPr/>
        </p:nvCxnSpPr>
        <p:spPr>
          <a:xfrm>
            <a:off x="3043307" y="1446789"/>
            <a:ext cx="1967069" cy="172234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Прямоугольник 49"/>
          <p:cNvSpPr/>
          <p:nvPr/>
        </p:nvSpPr>
        <p:spPr>
          <a:xfrm>
            <a:off x="1426164" y="29970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51" name="Прямоугольник 50"/>
          <p:cNvSpPr/>
          <p:nvPr/>
        </p:nvSpPr>
        <p:spPr>
          <a:xfrm>
            <a:off x="3676259" y="300150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2</a:t>
            </a:r>
            <a:endParaRPr lang="ru-RU" sz="3200" dirty="0"/>
          </a:p>
        </p:txBody>
      </p:sp>
      <p:sp>
        <p:nvSpPr>
          <p:cNvPr id="52" name="Прямоугольник 51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3</a:t>
            </a:r>
            <a:endParaRPr lang="ru-RU" sz="3200" dirty="0"/>
          </a:p>
        </p:txBody>
      </p:sp>
      <p:sp>
        <p:nvSpPr>
          <p:cNvPr id="53" name="Прямоугольник 52"/>
          <p:cNvSpPr/>
          <p:nvPr/>
        </p:nvSpPr>
        <p:spPr>
          <a:xfrm>
            <a:off x="1091200" y="217679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4</a:t>
            </a:r>
            <a:endParaRPr lang="ru-RU" sz="3200" dirty="0"/>
          </a:p>
        </p:txBody>
      </p:sp>
      <p:sp>
        <p:nvSpPr>
          <p:cNvPr id="54" name="Прямоугольник 53"/>
          <p:cNvSpPr/>
          <p:nvPr/>
        </p:nvSpPr>
        <p:spPr>
          <a:xfrm>
            <a:off x="2733662" y="21387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55" name="Прямоугольник 54"/>
          <p:cNvSpPr/>
          <p:nvPr/>
        </p:nvSpPr>
        <p:spPr>
          <a:xfrm>
            <a:off x="3932409" y="1786839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56" name="Прямоугольник 55"/>
          <p:cNvSpPr/>
          <p:nvPr/>
        </p:nvSpPr>
        <p:spPr>
          <a:xfrm>
            <a:off x="1368883" y="895954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</a:t>
            </a:r>
            <a:endParaRPr lang="ru-RU" sz="3200" dirty="0"/>
          </a:p>
        </p:txBody>
      </p:sp>
      <p:graphicFrame>
        <p:nvGraphicFramePr>
          <p:cNvPr id="57" name="Таблица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3450"/>
              </p:ext>
            </p:extLst>
          </p:nvPr>
        </p:nvGraphicFramePr>
        <p:xfrm>
          <a:off x="5131156" y="548026"/>
          <a:ext cx="6908447" cy="1889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641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00730">
                <a:tc>
                  <a:txBody>
                    <a:bodyPr/>
                    <a:lstStyle/>
                    <a:p>
                      <a:r>
                        <a:rPr lang="ru-RU" sz="2800" b="1">
                          <a:solidFill>
                            <a:schemeClr val="tx1"/>
                          </a:solidFill>
                          <a:effectLst/>
                        </a:rPr>
                        <a:t>Рёбра (в порядке их просмотра)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>
                          <a:solidFill>
                            <a:schemeClr val="tx1"/>
                          </a:solidFill>
                          <a:effectLst/>
                        </a:rPr>
                        <a:t>cd</a:t>
                      </a: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ab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ec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 err="1">
                          <a:solidFill>
                            <a:schemeClr val="tx1"/>
                          </a:solidFill>
                          <a:effectLst/>
                        </a:rPr>
                        <a:t>ed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58">
                <a:tc>
                  <a:txBody>
                    <a:bodyPr/>
                    <a:lstStyle/>
                    <a:p>
                      <a:r>
                        <a:rPr lang="ru-RU" sz="2800" b="1" dirty="0">
                          <a:solidFill>
                            <a:schemeClr val="tx1"/>
                          </a:solidFill>
                          <a:effectLst/>
                        </a:rPr>
                        <a:t>Веса рёбер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6901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7" name="Овал 6"/>
          <p:cNvSpPr/>
          <p:nvPr/>
        </p:nvSpPr>
        <p:spPr>
          <a:xfrm>
            <a:off x="2323307" y="1086789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462595" y="1051636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9" name="Овал 8"/>
          <p:cNvSpPr/>
          <p:nvPr/>
        </p:nvSpPr>
        <p:spPr>
          <a:xfrm>
            <a:off x="2323569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2462857" y="3133980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1" name="Овал 10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478966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11" idx="6"/>
            <a:endCxn id="9" idx="2"/>
          </p:cNvCxnSpPr>
          <p:nvPr/>
        </p:nvCxnSpPr>
        <p:spPr>
          <a:xfrm>
            <a:off x="855526" y="3529133"/>
            <a:ext cx="146804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5" idx="6"/>
            <a:endCxn id="7" idx="2"/>
          </p:cNvCxnSpPr>
          <p:nvPr/>
        </p:nvCxnSpPr>
        <p:spPr>
          <a:xfrm flipV="1">
            <a:off x="855526" y="1446789"/>
            <a:ext cx="1467781" cy="5894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>
            <a:stCxn id="5" idx="4"/>
            <a:endCxn id="12" idx="0"/>
          </p:cNvCxnSpPr>
          <p:nvPr/>
        </p:nvCxnSpPr>
        <p:spPr>
          <a:xfrm>
            <a:off x="495526" y="1812683"/>
            <a:ext cx="23105" cy="132129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>
            <a:stCxn id="9" idx="6"/>
            <a:endCxn id="13" idx="2"/>
          </p:cNvCxnSpPr>
          <p:nvPr/>
        </p:nvCxnSpPr>
        <p:spPr>
          <a:xfrm>
            <a:off x="3043569" y="3529133"/>
            <a:ext cx="1606807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0" idx="0"/>
            <a:endCxn id="7" idx="4"/>
          </p:cNvCxnSpPr>
          <p:nvPr/>
        </p:nvCxnSpPr>
        <p:spPr>
          <a:xfrm flipV="1">
            <a:off x="2673011" y="1806789"/>
            <a:ext cx="10296" cy="132719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1" idx="7"/>
            <a:endCxn id="7" idx="3"/>
          </p:cNvCxnSpPr>
          <p:nvPr/>
        </p:nvCxnSpPr>
        <p:spPr>
          <a:xfrm flipV="1">
            <a:off x="750084" y="1701347"/>
            <a:ext cx="1678665" cy="157322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7" idx="6"/>
            <a:endCxn id="13" idx="0"/>
          </p:cNvCxnSpPr>
          <p:nvPr/>
        </p:nvCxnSpPr>
        <p:spPr>
          <a:xfrm>
            <a:off x="3043307" y="1446789"/>
            <a:ext cx="1967069" cy="172234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Прямоугольник 49"/>
          <p:cNvSpPr/>
          <p:nvPr/>
        </p:nvSpPr>
        <p:spPr>
          <a:xfrm>
            <a:off x="1426164" y="29970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51" name="Прямоугольник 50"/>
          <p:cNvSpPr/>
          <p:nvPr/>
        </p:nvSpPr>
        <p:spPr>
          <a:xfrm>
            <a:off x="3676259" y="300150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2</a:t>
            </a:r>
            <a:endParaRPr lang="ru-RU" sz="3200" dirty="0"/>
          </a:p>
        </p:txBody>
      </p:sp>
      <p:sp>
        <p:nvSpPr>
          <p:cNvPr id="52" name="Прямоугольник 51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3</a:t>
            </a:r>
            <a:endParaRPr lang="ru-RU" sz="3200" dirty="0"/>
          </a:p>
        </p:txBody>
      </p:sp>
      <p:sp>
        <p:nvSpPr>
          <p:cNvPr id="53" name="Прямоугольник 52"/>
          <p:cNvSpPr/>
          <p:nvPr/>
        </p:nvSpPr>
        <p:spPr>
          <a:xfrm>
            <a:off x="1091200" y="217679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4</a:t>
            </a:r>
            <a:endParaRPr lang="ru-RU" sz="3200" dirty="0"/>
          </a:p>
        </p:txBody>
      </p:sp>
      <p:sp>
        <p:nvSpPr>
          <p:cNvPr id="54" name="Прямоугольник 53"/>
          <p:cNvSpPr/>
          <p:nvPr/>
        </p:nvSpPr>
        <p:spPr>
          <a:xfrm>
            <a:off x="2733662" y="21387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55" name="Прямоугольник 54"/>
          <p:cNvSpPr/>
          <p:nvPr/>
        </p:nvSpPr>
        <p:spPr>
          <a:xfrm>
            <a:off x="3932409" y="1786839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56" name="Прямоугольник 55"/>
          <p:cNvSpPr/>
          <p:nvPr/>
        </p:nvSpPr>
        <p:spPr>
          <a:xfrm>
            <a:off x="1368883" y="895954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</a:t>
            </a:r>
            <a:endParaRPr lang="ru-RU" sz="3200" dirty="0"/>
          </a:p>
        </p:txBody>
      </p:sp>
      <p:graphicFrame>
        <p:nvGraphicFramePr>
          <p:cNvPr id="57" name="Таблица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3450"/>
              </p:ext>
            </p:extLst>
          </p:nvPr>
        </p:nvGraphicFramePr>
        <p:xfrm>
          <a:off x="5131156" y="548026"/>
          <a:ext cx="6908447" cy="1889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641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00730">
                <a:tc>
                  <a:txBody>
                    <a:bodyPr/>
                    <a:lstStyle/>
                    <a:p>
                      <a:r>
                        <a:rPr lang="ru-RU" sz="2800" b="1">
                          <a:solidFill>
                            <a:schemeClr val="tx1"/>
                          </a:solidFill>
                          <a:effectLst/>
                        </a:rPr>
                        <a:t>Рёбра (в порядке их просмотра)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>
                          <a:solidFill>
                            <a:schemeClr val="tx1"/>
                          </a:solidFill>
                          <a:effectLst/>
                        </a:rPr>
                        <a:t>cd</a:t>
                      </a: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ab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ec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 err="1">
                          <a:solidFill>
                            <a:schemeClr val="tx1"/>
                          </a:solidFill>
                          <a:effectLst/>
                        </a:rPr>
                        <a:t>ed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58">
                <a:tc>
                  <a:txBody>
                    <a:bodyPr/>
                    <a:lstStyle/>
                    <a:p>
                      <a:r>
                        <a:rPr lang="ru-RU" sz="2800" b="1" dirty="0">
                          <a:solidFill>
                            <a:schemeClr val="tx1"/>
                          </a:solidFill>
                          <a:effectLst/>
                        </a:rPr>
                        <a:t>Веса рёбер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" name="Прямоугольник 28"/>
          <p:cNvSpPr/>
          <p:nvPr/>
        </p:nvSpPr>
        <p:spPr>
          <a:xfrm>
            <a:off x="6042715" y="2842650"/>
            <a:ext cx="563358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</a:rPr>
              <a:t>Использовали уже все вершины. Оставшиеся ребра </a:t>
            </a:r>
            <a:r>
              <a:rPr lang="en-US" sz="4000" b="1" dirty="0">
                <a:solidFill>
                  <a:srgbClr val="C00000"/>
                </a:solidFill>
              </a:rPr>
              <a:t>be, </a:t>
            </a:r>
            <a:r>
              <a:rPr lang="en-US" sz="4000" b="1" dirty="0" err="1">
                <a:solidFill>
                  <a:srgbClr val="C00000"/>
                </a:solidFill>
              </a:rPr>
              <a:t>ec</a:t>
            </a:r>
            <a:r>
              <a:rPr lang="en-US" sz="4000" b="1" dirty="0">
                <a:solidFill>
                  <a:srgbClr val="C00000"/>
                </a:solidFill>
              </a:rPr>
              <a:t>, </a:t>
            </a:r>
            <a:r>
              <a:rPr lang="en-US" sz="4000" b="1" dirty="0" err="1">
                <a:solidFill>
                  <a:srgbClr val="C00000"/>
                </a:solidFill>
              </a:rPr>
              <a:t>ed</a:t>
            </a:r>
            <a:r>
              <a:rPr lang="en-US" sz="4000" b="1" dirty="0">
                <a:solidFill>
                  <a:srgbClr val="C00000"/>
                </a:solidFill>
              </a:rPr>
              <a:t> </a:t>
            </a:r>
            <a:r>
              <a:rPr lang="ru-RU" sz="4000" b="1" dirty="0">
                <a:solidFill>
                  <a:srgbClr val="C00000"/>
                </a:solidFill>
              </a:rPr>
              <a:t>соединяют вершины из одного дерева.</a:t>
            </a:r>
            <a:endParaRPr lang="ru-RU" sz="4000" dirty="0">
              <a:solidFill>
                <a:srgbClr val="C00000"/>
              </a:solidFill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63257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7" name="Овал 6"/>
          <p:cNvSpPr/>
          <p:nvPr/>
        </p:nvSpPr>
        <p:spPr>
          <a:xfrm>
            <a:off x="2323307" y="1086789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462595" y="1051636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9" name="Овал 8"/>
          <p:cNvSpPr/>
          <p:nvPr/>
        </p:nvSpPr>
        <p:spPr>
          <a:xfrm>
            <a:off x="2323569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2462857" y="3133980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1" name="Овал 10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478966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11" idx="6"/>
            <a:endCxn id="9" idx="2"/>
          </p:cNvCxnSpPr>
          <p:nvPr/>
        </p:nvCxnSpPr>
        <p:spPr>
          <a:xfrm>
            <a:off x="855526" y="3529133"/>
            <a:ext cx="146804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5" idx="6"/>
            <a:endCxn id="7" idx="2"/>
          </p:cNvCxnSpPr>
          <p:nvPr/>
        </p:nvCxnSpPr>
        <p:spPr>
          <a:xfrm flipV="1">
            <a:off x="855526" y="1446789"/>
            <a:ext cx="1467781" cy="5894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>
            <a:stCxn id="5" idx="4"/>
            <a:endCxn id="12" idx="0"/>
          </p:cNvCxnSpPr>
          <p:nvPr/>
        </p:nvCxnSpPr>
        <p:spPr>
          <a:xfrm>
            <a:off x="495526" y="1812683"/>
            <a:ext cx="23105" cy="132129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>
            <a:stCxn id="9" idx="6"/>
            <a:endCxn id="13" idx="2"/>
          </p:cNvCxnSpPr>
          <p:nvPr/>
        </p:nvCxnSpPr>
        <p:spPr>
          <a:xfrm>
            <a:off x="3043569" y="3529133"/>
            <a:ext cx="1606807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Прямоугольник 49"/>
          <p:cNvSpPr/>
          <p:nvPr/>
        </p:nvSpPr>
        <p:spPr>
          <a:xfrm>
            <a:off x="1426164" y="29970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51" name="Прямоугольник 50"/>
          <p:cNvSpPr/>
          <p:nvPr/>
        </p:nvSpPr>
        <p:spPr>
          <a:xfrm>
            <a:off x="3676259" y="300150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2</a:t>
            </a:r>
            <a:endParaRPr lang="ru-RU" sz="3200" dirty="0"/>
          </a:p>
        </p:txBody>
      </p:sp>
      <p:sp>
        <p:nvSpPr>
          <p:cNvPr id="52" name="Прямоугольник 51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3</a:t>
            </a:r>
            <a:endParaRPr lang="ru-RU" sz="3200" dirty="0"/>
          </a:p>
        </p:txBody>
      </p:sp>
      <p:sp>
        <p:nvSpPr>
          <p:cNvPr id="56" name="Прямоугольник 55"/>
          <p:cNvSpPr/>
          <p:nvPr/>
        </p:nvSpPr>
        <p:spPr>
          <a:xfrm>
            <a:off x="1368883" y="895954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</a:t>
            </a:r>
            <a:endParaRPr lang="ru-RU" sz="3200" dirty="0"/>
          </a:p>
        </p:txBody>
      </p:sp>
      <p:graphicFrame>
        <p:nvGraphicFramePr>
          <p:cNvPr id="57" name="Таблица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3450"/>
              </p:ext>
            </p:extLst>
          </p:nvPr>
        </p:nvGraphicFramePr>
        <p:xfrm>
          <a:off x="5131156" y="548026"/>
          <a:ext cx="6908447" cy="1889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641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095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00730">
                <a:tc>
                  <a:txBody>
                    <a:bodyPr/>
                    <a:lstStyle/>
                    <a:p>
                      <a:r>
                        <a:rPr lang="ru-RU" sz="2800" b="1">
                          <a:solidFill>
                            <a:schemeClr val="tx1"/>
                          </a:solidFill>
                          <a:effectLst/>
                        </a:rPr>
                        <a:t>Рёбра (в порядке их просмотра)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>
                          <a:solidFill>
                            <a:schemeClr val="tx1"/>
                          </a:solidFill>
                          <a:effectLst/>
                        </a:rPr>
                        <a:t>cd</a:t>
                      </a: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ab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be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bc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2800" b="1" dirty="0" err="1">
                          <a:solidFill>
                            <a:schemeClr val="tx1"/>
                          </a:solidFill>
                          <a:effectLst/>
                        </a:rPr>
                        <a:t>ec</a:t>
                      </a:r>
                      <a:endParaRPr lang="sk-SK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1" dirty="0" err="1">
                          <a:solidFill>
                            <a:schemeClr val="tx1"/>
                          </a:solidFill>
                          <a:effectLst/>
                        </a:rPr>
                        <a:t>ed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58">
                <a:tc>
                  <a:txBody>
                    <a:bodyPr/>
                    <a:lstStyle/>
                    <a:p>
                      <a:r>
                        <a:rPr lang="ru-RU" sz="2800" b="1" dirty="0">
                          <a:solidFill>
                            <a:schemeClr val="tx1"/>
                          </a:solidFill>
                          <a:effectLst/>
                        </a:rPr>
                        <a:t>Веса рёбер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F9AB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ru-RU" sz="2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0" name="Прямоугольник 29"/>
          <p:cNvSpPr/>
          <p:nvPr/>
        </p:nvSpPr>
        <p:spPr>
          <a:xfrm>
            <a:off x="7598427" y="2645913"/>
            <a:ext cx="246285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/>
              <a:t>Вес дерева: 11</a:t>
            </a:r>
            <a:endParaRPr lang="ru-RU" sz="2800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63867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6A006F7D-AC31-9D42-8B39-26A46113D91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377687" y="365125"/>
                <a:ext cx="11171583" cy="1325563"/>
              </a:xfrm>
            </p:spPr>
            <p:txBody>
              <a:bodyPr>
                <a:normAutofit fontScale="90000"/>
              </a:bodyPr>
              <a:lstStyle/>
              <a:p>
                <a:pPr algn="ctr"/>
                <a:r>
                  <a:rPr lang="ru-RU" dirty="0"/>
                  <a:t>Простейшая реализация (так делать мы, конечно же, не будем, сложность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ru-RU" dirty="0"/>
                  <a:t>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6A006F7D-AC31-9D42-8B39-26A46113D9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377687" y="365125"/>
                <a:ext cx="11171583" cy="1325563"/>
              </a:xfrm>
              <a:blipFill>
                <a:blip r:embed="rId2"/>
                <a:stretch>
                  <a:fillRect t="-6667" r="-795" b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EB531-5F02-B74C-9898-89B8C2276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CBFD1B-C0D1-8040-B05B-57DB86FE5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BEA7A9-B996-0343-A4EE-2852424FF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35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CF39C2-A24F-9049-9BC3-5CD035D70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21" y="-13880"/>
            <a:ext cx="11876357" cy="688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5939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CA276-BE05-664E-B7D4-E33CC111A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50217" cy="1325563"/>
          </a:xfrm>
        </p:spPr>
        <p:txBody>
          <a:bodyPr/>
          <a:lstStyle/>
          <a:p>
            <a:r>
              <a:rPr lang="ru-RU" dirty="0"/>
              <a:t>Система непересекающихся множеств (СНМ)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6EB08-3AEF-EE42-A851-13F839C0E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96B4C2-4382-114F-98AC-3E65ECFBB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E1C33F-6325-2249-971C-5111F27E0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36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3DF4D6-ECDF-1D47-97D4-97037E50A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493902"/>
            <a:ext cx="10744200" cy="45466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6458083-5A5A-AA46-A481-3BFC4D9B51FB}"/>
              </a:ext>
            </a:extLst>
          </p:cNvPr>
          <p:cNvSpPr/>
          <p:nvPr/>
        </p:nvSpPr>
        <p:spPr>
          <a:xfrm>
            <a:off x="11073008" y="5661764"/>
            <a:ext cx="713984" cy="4133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88626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F38215-0CE6-4340-9AA3-3B967796D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6206FC-863C-E843-ADC4-151C130BD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3E9FF59-60C6-F84E-B666-BFD340D43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4D30CDC-2170-E84D-86F0-91A583839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37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4D6717C-851A-DE4E-A758-285D0E69B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622" y="136525"/>
            <a:ext cx="10326755" cy="6144131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616400B-B8EC-4141-A53C-AE3637ADB8E9}"/>
              </a:ext>
            </a:extLst>
          </p:cNvPr>
          <p:cNvSpPr/>
          <p:nvPr/>
        </p:nvSpPr>
        <p:spPr>
          <a:xfrm>
            <a:off x="79095" y="6415593"/>
            <a:ext cx="3502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4"/>
              </a:rPr>
              <a:t>https://habr.com/ru/post/104772/</a:t>
            </a:r>
            <a:r>
              <a:rPr lang="en-US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762275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63413-F444-6941-83F6-92747ED8D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Неэффективная реализация (почему?)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75D12-F054-5645-B05A-DC0D34DB4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8239C-015E-404E-961F-7B04A39F2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4CF80B-B215-8341-BBDD-A29A8769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38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3D2069-2EC3-1B40-8FB5-9BFBA318B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2150" y="1825625"/>
            <a:ext cx="57277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78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63413-F444-6941-83F6-92747ED8D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Неэффективная реализация (почему?)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75D12-F054-5645-B05A-DC0D34DB4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8239C-015E-404E-961F-7B04A39F2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4CF80B-B215-8341-BBDD-A29A8769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39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EFC672-17C1-9442-9DE5-B6813C168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31" y="0"/>
            <a:ext cx="112717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84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Алгоритм Прима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ru-RU" dirty="0"/>
              <a:t>На вход алгоритма подаётся связный неориентированный граф. Для каждого ребра задаётся его стоимость.</a:t>
            </a:r>
          </a:p>
          <a:p>
            <a:pPr algn="just"/>
            <a:r>
              <a:rPr lang="ru-RU" dirty="0"/>
              <a:t>Сначала берётся произвольная вершина и находится ребро, инцидентное данной вершине и обладающее наименьшей стоимостью. Найденное ребро и соединяемые им две вершины образуют дерево. Затем, рассматриваются рёбра графа, один конец которых — уже принадлежащая дереву вершина, а другой — нет; из этих рёбер выбирается ребро наименьшей стоимости. Выбираемое на каждом шаге ребро присоединяется к дереву. Рост дерева происходит до тех пор, пока не будут исчерпаны все вершины исходного графа.</a:t>
            </a:r>
          </a:p>
          <a:p>
            <a:pPr algn="just"/>
            <a:r>
              <a:rPr lang="ru-RU" dirty="0"/>
              <a:t>Результатом работы алгоритма является </a:t>
            </a:r>
            <a:r>
              <a:rPr lang="ru-RU" dirty="0" err="1"/>
              <a:t>остовное</a:t>
            </a:r>
            <a:r>
              <a:rPr lang="ru-RU" dirty="0"/>
              <a:t> дерево минимальной стоимости.</a:t>
            </a:r>
          </a:p>
          <a:p>
            <a:pPr algn="just"/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42810" y="6010831"/>
            <a:ext cx="44916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2"/>
              </a:rPr>
              <a:t>http://www.e-maxx-ru.1gb.ru/algo/mst_prim</a:t>
            </a:r>
            <a:r>
              <a:rPr lang="ru-RU" dirty="0"/>
              <a:t> 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4257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03BD88-D260-D143-B2E2-863C62A1E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Эвристика сжатия пути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4C72C4-1C6B-374D-9238-A6C070D7C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451C4C-95B6-F948-9962-E209386EE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2B68BEE-DD48-BD48-BF8F-03B8001F3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40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A8F4DD7-20CE-0545-BAA8-1F48AE932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140" y="1799061"/>
            <a:ext cx="8115719" cy="455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7899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36FAE-8F14-BA4C-A485-D5232BEA5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197" y="365125"/>
            <a:ext cx="11198269" cy="1325563"/>
          </a:xfrm>
        </p:spPr>
        <p:txBody>
          <a:bodyPr>
            <a:normAutofit/>
          </a:bodyPr>
          <a:lstStyle/>
          <a:p>
            <a:r>
              <a:rPr lang="ru-RU" sz="4200" dirty="0"/>
              <a:t>Ранговая эвристика на основе размера деревьев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F75CA-7995-274E-A00B-82B0D4121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09FB43-F94F-7A44-8FB7-5170977EF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BFB98A-6593-FE4F-AB35-DF0235F6F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41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C31D61-0CCB-084E-9318-40C1307B7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893" y="1603005"/>
            <a:ext cx="7376876" cy="503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7061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402D2F-40D4-7349-86ED-0073D7404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Ранговая эвристика на основе глубины деревьев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7F43DB-F3BE-5443-98D5-E9CD16C63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33DB0CC-200C-EF4C-A661-755D578B5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AE5F200-B0B8-2D4C-BF46-D2039C45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42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6D1A04A-91FF-E241-AC3F-263F6D070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062" y="1960562"/>
            <a:ext cx="62098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1850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70F0F1-842B-1D44-A480-4DB3B2058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/>
              <a:t>Рандомизированная</a:t>
            </a:r>
            <a:r>
              <a:rPr lang="ru-RU" dirty="0"/>
              <a:t> ранговая эвристика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847C78-9162-4848-AA8B-1761BB9D5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B1DEA8-EB51-CA48-88AF-5F6E2FE47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0923832-2E17-A844-AFAD-9978B2916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43</a:t>
            </a:fld>
            <a:endParaRPr lang="ru-RU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8B1E0442-69EF-EA48-9CBB-36C2F4AC02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603"/>
          <a:stretch/>
        </p:blipFill>
        <p:spPr>
          <a:xfrm>
            <a:off x="782608" y="2366682"/>
            <a:ext cx="10571192" cy="297618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997159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F44955-8CF5-B444-A498-8F42DC542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Слияние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D36726-9F0B-C443-B3BE-F28DD183C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3E40E3-2E52-D24A-A2FA-EA47562A4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92B8638-D34B-BF4E-A7FD-A844A719F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44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70D12E9-6EC1-FB4F-994D-9DDF2A4F8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7264" y="2005012"/>
            <a:ext cx="42128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158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303F45C-1B8F-9844-BF3D-0129D60DF0D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420756" y="365125"/>
                <a:ext cx="11350487" cy="1325563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ru-RU" dirty="0"/>
                  <a:t>Реализация с помощью СНМ </a:t>
                </a:r>
                <a:br>
                  <a:rPr lang="ru-RU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func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func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303F45C-1B8F-9844-BF3D-0129D60DF0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420756" y="365125"/>
                <a:ext cx="11350487" cy="1325563"/>
              </a:xfrm>
              <a:blipFill>
                <a:blip r:embed="rId2"/>
                <a:stretch>
                  <a:fillRect t="-13333" b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E6BB98-0649-4946-87C8-79C727C6C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45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B99423-E770-0142-892E-4A4C24FAB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533" y="1714652"/>
            <a:ext cx="9862931" cy="4824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2CCE5A-E7AC-514E-9031-5EF32DF0C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0850" y="2458831"/>
            <a:ext cx="5245100" cy="2159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052625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Свойства минимального остова (каркаса минимального веса)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Минимальный остов </a:t>
            </a:r>
            <a:r>
              <a:rPr lang="ru-RU" b="1" dirty="0"/>
              <a:t>уникален, если веса всех рёбер различны</a:t>
            </a:r>
            <a:r>
              <a:rPr lang="ru-RU" dirty="0"/>
              <a:t>. В противном случае, может существовать несколько минимальных остовов (конкретные алгоритмы обычно получают один из возможных остовов).</a:t>
            </a:r>
          </a:p>
          <a:p>
            <a:r>
              <a:rPr lang="ru-RU" dirty="0"/>
              <a:t>Минимальный остов является также и </a:t>
            </a:r>
            <a:r>
              <a:rPr lang="ru-RU" b="1" dirty="0"/>
              <a:t>остовом с минимальным произведением</a:t>
            </a:r>
            <a:r>
              <a:rPr lang="ru-RU" dirty="0"/>
              <a:t> весов рёбер.</a:t>
            </a:r>
            <a:br>
              <a:rPr lang="ru-RU" dirty="0"/>
            </a:br>
            <a:r>
              <a:rPr lang="ru-RU" dirty="0"/>
              <a:t>(доказывается это легко, достаточно заменить веса всех рёбер на их логарифмы)</a:t>
            </a:r>
          </a:p>
          <a:p>
            <a:r>
              <a:rPr lang="ru-RU" dirty="0"/>
              <a:t>Минимальный остов является также и </a:t>
            </a:r>
            <a:r>
              <a:rPr lang="ru-RU" b="1" dirty="0"/>
              <a:t>остовом с минимальным весом самого тяжелого ребра</a:t>
            </a:r>
            <a:r>
              <a:rPr lang="ru-RU" dirty="0"/>
              <a:t>.</a:t>
            </a:r>
            <a:br>
              <a:rPr lang="ru-RU" dirty="0"/>
            </a:br>
            <a:r>
              <a:rPr lang="ru-RU" dirty="0"/>
              <a:t>(это утверждение следует из справедливости алгоритма </a:t>
            </a:r>
            <a:r>
              <a:rPr lang="ru-RU" dirty="0" err="1"/>
              <a:t>Крускала</a:t>
            </a:r>
            <a:r>
              <a:rPr lang="ru-RU" dirty="0"/>
              <a:t>)</a:t>
            </a:r>
          </a:p>
          <a:p>
            <a:r>
              <a:rPr lang="ru-RU" b="1" dirty="0"/>
              <a:t>Остов максимального веса</a:t>
            </a:r>
            <a:r>
              <a:rPr lang="ru-RU" dirty="0"/>
              <a:t> ищется аналогично остову минимального веса, достаточно поменять знаки всех рёбер на противоположные и выполнить любой из алгоритм минимального остова.</a:t>
            </a:r>
          </a:p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080305" y="6127234"/>
            <a:ext cx="47121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2"/>
              </a:rPr>
              <a:t>http://www.e-maxx-ru.1gb.ru/algo/mst_kruskal</a:t>
            </a:r>
            <a:r>
              <a:rPr lang="ru-RU" dirty="0"/>
              <a:t> 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7533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Построить каркас минимального веса алгоритмом </a:t>
            </a:r>
            <a:r>
              <a:rPr lang="ru-RU" b="1" dirty="0" err="1"/>
              <a:t>Краскала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47</a:t>
            </a:fld>
            <a:endParaRPr lang="ru-RU"/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728" y="1642858"/>
            <a:ext cx="6484257" cy="453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4094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Построить каркас минимального веса алгоритмом Прима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48</a:t>
            </a:fld>
            <a:endParaRPr lang="ru-RU"/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9725" y="1709656"/>
            <a:ext cx="6432550" cy="464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583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913492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2" name="Номер слайда 7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7120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683032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108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14456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9670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182557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7315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М.К. Горденко, mgordenko@hse.ru </a:t>
            </a:r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35526" y="109268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74814" y="1057530"/>
            <a:ext cx="4635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a</a:t>
            </a:r>
            <a:endParaRPr lang="ru-RU" sz="4400" dirty="0"/>
          </a:p>
        </p:txBody>
      </p:sp>
      <p:sp>
        <p:nvSpPr>
          <p:cNvPr id="13" name="Овал 12"/>
          <p:cNvSpPr/>
          <p:nvPr/>
        </p:nvSpPr>
        <p:spPr>
          <a:xfrm>
            <a:off x="2345326" y="2026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2484614" y="1990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b</a:t>
            </a:r>
            <a:endParaRPr lang="ru-RU" sz="4400" dirty="0"/>
          </a:p>
        </p:txBody>
      </p:sp>
      <p:sp>
        <p:nvSpPr>
          <p:cNvPr id="16" name="Овал 15"/>
          <p:cNvSpPr/>
          <p:nvPr/>
        </p:nvSpPr>
        <p:spPr>
          <a:xfrm>
            <a:off x="4650376" y="1127836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4789664" y="1092683"/>
            <a:ext cx="4203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</a:t>
            </a:r>
            <a:endParaRPr lang="ru-RU" sz="4400" dirty="0"/>
          </a:p>
        </p:txBody>
      </p:sp>
      <p:sp>
        <p:nvSpPr>
          <p:cNvPr id="18" name="Овал 17"/>
          <p:cNvSpPr/>
          <p:nvPr/>
        </p:nvSpPr>
        <p:spPr>
          <a:xfrm>
            <a:off x="135526" y="3169133"/>
            <a:ext cx="720000" cy="720000"/>
          </a:xfrm>
          <a:prstGeom prst="ellips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4814" y="3133980"/>
            <a:ext cx="4876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d</a:t>
            </a:r>
            <a:endParaRPr lang="ru-RU" sz="4400" dirty="0"/>
          </a:p>
        </p:txBody>
      </p:sp>
      <p:sp>
        <p:nvSpPr>
          <p:cNvPr id="20" name="Овал 19"/>
          <p:cNvSpPr/>
          <p:nvPr/>
        </p:nvSpPr>
        <p:spPr>
          <a:xfrm>
            <a:off x="4650376" y="3169133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4789664" y="3133980"/>
            <a:ext cx="4683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e</a:t>
            </a:r>
            <a:endParaRPr lang="ru-RU" sz="4400" dirty="0"/>
          </a:p>
        </p:txBody>
      </p:sp>
      <p:sp>
        <p:nvSpPr>
          <p:cNvPr id="22" name="Овал 21"/>
          <p:cNvSpPr/>
          <p:nvPr/>
        </p:nvSpPr>
        <p:spPr>
          <a:xfrm>
            <a:off x="2345326" y="4869588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2484614" y="4834435"/>
            <a:ext cx="362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f</a:t>
            </a:r>
            <a:endParaRPr lang="ru-RU" sz="4400" dirty="0"/>
          </a:p>
        </p:txBody>
      </p:sp>
      <p:sp>
        <p:nvSpPr>
          <p:cNvPr id="24" name="Овал 23"/>
          <p:cNvSpPr/>
          <p:nvPr/>
        </p:nvSpPr>
        <p:spPr>
          <a:xfrm>
            <a:off x="4650376" y="4904741"/>
            <a:ext cx="720000" cy="720000"/>
          </a:xfrm>
          <a:prstGeom prst="ellipse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789664" y="4869588"/>
            <a:ext cx="4523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g</a:t>
            </a:r>
            <a:endParaRPr lang="ru-RU" sz="4400" dirty="0"/>
          </a:p>
        </p:txBody>
      </p:sp>
      <p:cxnSp>
        <p:nvCxnSpPr>
          <p:cNvPr id="28" name="Прямая соединительная линия 27"/>
          <p:cNvCxnSpPr>
            <a:stCxn id="5" idx="6"/>
            <a:endCxn id="13" idx="2"/>
          </p:cNvCxnSpPr>
          <p:nvPr/>
        </p:nvCxnSpPr>
        <p:spPr>
          <a:xfrm>
            <a:off x="855526" y="1452683"/>
            <a:ext cx="1489800" cy="93345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>
            <a:stCxn id="13" idx="6"/>
            <a:endCxn id="16" idx="2"/>
          </p:cNvCxnSpPr>
          <p:nvPr/>
        </p:nvCxnSpPr>
        <p:spPr>
          <a:xfrm flipV="1">
            <a:off x="3065326" y="1487836"/>
            <a:ext cx="1585050" cy="898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>
            <a:stCxn id="18" idx="6"/>
            <a:endCxn id="13" idx="2"/>
          </p:cNvCxnSpPr>
          <p:nvPr/>
        </p:nvCxnSpPr>
        <p:spPr>
          <a:xfrm flipV="1">
            <a:off x="855526" y="2386133"/>
            <a:ext cx="148980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13" idx="6"/>
            <a:endCxn id="20" idx="2"/>
          </p:cNvCxnSpPr>
          <p:nvPr/>
        </p:nvCxnSpPr>
        <p:spPr>
          <a:xfrm>
            <a:off x="3065326" y="2386133"/>
            <a:ext cx="1585050" cy="1143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>
            <a:stCxn id="5" idx="4"/>
            <a:endCxn id="18" idx="0"/>
          </p:cNvCxnSpPr>
          <p:nvPr/>
        </p:nvCxnSpPr>
        <p:spPr>
          <a:xfrm>
            <a:off x="495526" y="1812683"/>
            <a:ext cx="0" cy="135645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>
            <a:stCxn id="16" idx="4"/>
            <a:endCxn id="20" idx="0"/>
          </p:cNvCxnSpPr>
          <p:nvPr/>
        </p:nvCxnSpPr>
        <p:spPr>
          <a:xfrm>
            <a:off x="5010376" y="1847836"/>
            <a:ext cx="0" cy="132129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>
            <a:stCxn id="18" idx="6"/>
            <a:endCxn id="20" idx="2"/>
          </p:cNvCxnSpPr>
          <p:nvPr/>
        </p:nvCxnSpPr>
        <p:spPr>
          <a:xfrm>
            <a:off x="855526" y="3529133"/>
            <a:ext cx="379485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>
            <a:stCxn id="18" idx="4"/>
            <a:endCxn id="22" idx="2"/>
          </p:cNvCxnSpPr>
          <p:nvPr/>
        </p:nvCxnSpPr>
        <p:spPr>
          <a:xfrm>
            <a:off x="495526" y="3889133"/>
            <a:ext cx="1849800" cy="134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stCxn id="24" idx="2"/>
            <a:endCxn id="22" idx="6"/>
          </p:cNvCxnSpPr>
          <p:nvPr/>
        </p:nvCxnSpPr>
        <p:spPr>
          <a:xfrm flipH="1" flipV="1">
            <a:off x="3065326" y="5229588"/>
            <a:ext cx="1585050" cy="35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>
            <a:stCxn id="20" idx="2"/>
            <a:endCxn id="22" idx="6"/>
          </p:cNvCxnSpPr>
          <p:nvPr/>
        </p:nvCxnSpPr>
        <p:spPr>
          <a:xfrm flipH="1">
            <a:off x="3065326" y="3529133"/>
            <a:ext cx="1585050" cy="170045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/>
          <p:cNvCxnSpPr>
            <a:endCxn id="20" idx="4"/>
          </p:cNvCxnSpPr>
          <p:nvPr/>
        </p:nvCxnSpPr>
        <p:spPr>
          <a:xfrm flipH="1" flipV="1">
            <a:off x="5010376" y="3889133"/>
            <a:ext cx="13487" cy="110423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Прямоугольник 59"/>
          <p:cNvSpPr/>
          <p:nvPr/>
        </p:nvSpPr>
        <p:spPr>
          <a:xfrm>
            <a:off x="1471735" y="1369996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3785326" y="245374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7</a:t>
            </a:r>
            <a:endParaRPr lang="ru-RU" sz="3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776785" y="1312681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1471735" y="2337492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77565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5037529" y="2189205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5</a:t>
            </a:r>
            <a:endParaRPr lang="ru-RU" sz="3200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2405931" y="2965344"/>
            <a:ext cx="6940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15</a:t>
            </a:r>
            <a:endParaRPr lang="ru-RU" sz="3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1489457" y="472956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6</a:t>
            </a:r>
            <a:endParaRPr lang="ru-RU" sz="3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3815138" y="3611033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8</a:t>
            </a:r>
            <a:endParaRPr lang="ru-RU" sz="3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5037529" y="4057278"/>
            <a:ext cx="4410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9</a:t>
            </a:r>
            <a:endParaRPr lang="ru-RU" sz="3200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3776785" y="5180160"/>
            <a:ext cx="10580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/>
              <a:t>11</a:t>
            </a:r>
            <a:endParaRPr lang="ru-RU" sz="3200" dirty="0"/>
          </a:p>
        </p:txBody>
      </p:sp>
      <p:graphicFrame>
        <p:nvGraphicFramePr>
          <p:cNvPr id="71" name="Таблица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255799"/>
              </p:ext>
            </p:extLst>
          </p:nvPr>
        </p:nvGraphicFramePr>
        <p:xfrm>
          <a:off x="5522771" y="796695"/>
          <a:ext cx="6581790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3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Ребро (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u, v)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Невыбранные</a:t>
                      </a:r>
                      <a:r>
                        <a:rPr lang="ru-RU" sz="2400" baseline="0" dirty="0">
                          <a:solidFill>
                            <a:schemeClr val="tx1"/>
                          </a:solidFill>
                        </a:rPr>
                        <a:t> вершины </a:t>
                      </a:r>
                      <a:r>
                        <a:rPr lang="en-US" sz="2400" baseline="0" dirty="0">
                          <a:solidFill>
                            <a:schemeClr val="tx1"/>
                          </a:solidFill>
                        </a:rPr>
                        <a:t>V\U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a,b,c,d,e,f,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{d}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5,</a:t>
                      </a:r>
                      <a:r>
                        <a:rPr lang="en-US" sz="2800" b="1" baseline="0" dirty="0"/>
                        <a:t> 6, 9, 15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a,d</a:t>
                      </a:r>
                      <a:r>
                        <a:rPr lang="en-US" sz="2800" b="1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7,</a:t>
                      </a:r>
                      <a:r>
                        <a:rPr lang="en-US" sz="2800" b="1" baseline="0" dirty="0"/>
                        <a:t> 9, 6, 15</a:t>
                      </a:r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{</a:t>
                      </a:r>
                      <a:r>
                        <a:rPr lang="en-US" sz="2800" b="1" dirty="0" err="1"/>
                        <a:t>b,c,e,f,</a:t>
                      </a:r>
                      <a:r>
                        <a:rPr lang="en-US" sz="2800" b="1" baseline="0" dirty="0" err="1"/>
                        <a:t>g</a:t>
                      </a:r>
                      <a:r>
                        <a:rPr lang="en-US" sz="2800" b="1" baseline="0" dirty="0"/>
                        <a:t>}</a:t>
                      </a:r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0149-257D-0946-AE55-67015D9A170A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952148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1778</TotalTime>
  <Words>4091</Words>
  <Application>Microsoft Macintosh PowerPoint</Application>
  <PresentationFormat>Широкоэкранный</PresentationFormat>
  <Paragraphs>936</Paragraphs>
  <Slides>48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48</vt:i4>
      </vt:variant>
    </vt:vector>
  </HeadingPairs>
  <TitlesOfParts>
    <vt:vector size="54" baseType="lpstr">
      <vt:lpstr>Arial</vt:lpstr>
      <vt:lpstr>Calibri</vt:lpstr>
      <vt:lpstr>Calibri Light</vt:lpstr>
      <vt:lpstr>Cambria Math</vt:lpstr>
      <vt:lpstr>Verdana</vt:lpstr>
      <vt:lpstr>Тема Office</vt:lpstr>
      <vt:lpstr>Остов минимального веса. Алгоритм Прима. Алгоритм Краскала. Система непересекающихся множеств.</vt:lpstr>
      <vt:lpstr>Определения</vt:lpstr>
      <vt:lpstr>Алгоритм Прима</vt:lpstr>
      <vt:lpstr>Алгоритм Прима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Тривиальная реализация</vt:lpstr>
      <vt:lpstr>Случай плотных графов О(n^2 )</vt:lpstr>
      <vt:lpstr>Случай разреженных графов О(m logn)</vt:lpstr>
      <vt:lpstr>Алгоритм Крускала (Краскала)</vt:lpstr>
      <vt:lpstr>Алгоритм Крускала (Краскала)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Простейшая реализация (так делать мы, конечно же, не будем, сложность O(m log⁡n+n^2)</vt:lpstr>
      <vt:lpstr>Система непересекающихся множеств (СНМ)</vt:lpstr>
      <vt:lpstr>Презентация PowerPoint</vt:lpstr>
      <vt:lpstr>Неэффективная реализация (почему?)</vt:lpstr>
      <vt:lpstr>Неэффективная реализация (почему?)</vt:lpstr>
      <vt:lpstr>Эвристика сжатия пути</vt:lpstr>
      <vt:lpstr>Ранговая эвристика на основе размера деревьев</vt:lpstr>
      <vt:lpstr>Ранговая эвристика на основе глубины деревьев</vt:lpstr>
      <vt:lpstr>Рандомизированная ранговая эвристика</vt:lpstr>
      <vt:lpstr>Слияние</vt:lpstr>
      <vt:lpstr>Реализация с помощью СНМ  O(m log⁡n+n)=O(m log⁡n )</vt:lpstr>
      <vt:lpstr>Свойства минимального остова (каркаса минимального веса)</vt:lpstr>
      <vt:lpstr>Построить каркас минимального веса алгоритмом Краскала</vt:lpstr>
      <vt:lpstr>Построить каркас минимального веса алгоритмом Прима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Определения</dc:title>
  <dc:creator>Екатерина Береснева</dc:creator>
  <cp:lastModifiedBy>Мария Горденко</cp:lastModifiedBy>
  <cp:revision>26</cp:revision>
  <dcterms:created xsi:type="dcterms:W3CDTF">2020-01-09T01:28:04Z</dcterms:created>
  <dcterms:modified xsi:type="dcterms:W3CDTF">2020-06-30T14:56:18Z</dcterms:modified>
</cp:coreProperties>
</file>